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embeddedFontLst>
    <p:embeddedFont>
      <p:font typeface="Glacial Indifference" charset="1" panose="00000000000000000000"/>
      <p:regular r:id="rId23"/>
    </p:embeddedFont>
    <p:embeddedFont>
      <p:font typeface="Glacial Indifference Bold" charset="1" panose="00000800000000000000"/>
      <p:regular r:id="rId24"/>
    </p:embeddedFont>
    <p:embeddedFont>
      <p:font typeface="Harlow Solid" charset="1" panose="02000505050000020003"/>
      <p:regular r:id="rId25"/>
    </p:embeddedFont>
    <p:embeddedFont>
      <p:font typeface="Glacial Indifference Bold Italics" charset="1" panose="00000800000000000000"/>
      <p:regular r:id="rId26"/>
    </p:embeddedFont>
    <p:embeddedFont>
      <p:font typeface="Broadway" charset="1" panose="02000503040000020004"/>
      <p:regular r:id="rId27"/>
    </p:embeddedFont>
    <p:embeddedFont>
      <p:font typeface="Open Sans" charset="1" panose="020B0606030504020204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notesMasters/notesMaster1.xml" Type="http://schemas.openxmlformats.org/officeDocument/2006/relationships/notesMaster"/><Relationship Id="rId29" Target="theme/theme2.xml" Type="http://schemas.openxmlformats.org/officeDocument/2006/relationships/theme"/><Relationship Id="rId3" Target="viewProps.xml" Type="http://schemas.openxmlformats.org/officeDocument/2006/relationships/viewProps"/><Relationship Id="rId30" Target="notesSlides/notesSlide1.xml" Type="http://schemas.openxmlformats.org/officeDocument/2006/relationships/notesSlide"/><Relationship Id="rId31" Target="fonts/font31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2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4.svg" Type="http://schemas.openxmlformats.org/officeDocument/2006/relationships/image"/><Relationship Id="rId11" Target="../media/image4.png" Type="http://schemas.openxmlformats.org/officeDocument/2006/relationships/image"/><Relationship Id="rId12" Target="../media/image3.png" Type="http://schemas.openxmlformats.org/officeDocument/2006/relationships/image"/><Relationship Id="rId13" Target="../media/image56.png" Type="http://schemas.openxmlformats.org/officeDocument/2006/relationships/image"/><Relationship Id="rId2" Target="../media/image5.png" Type="http://schemas.openxmlformats.org/officeDocument/2006/relationships/image"/><Relationship Id="rId3" Target="../media/image47.png" Type="http://schemas.openxmlformats.org/officeDocument/2006/relationships/image"/><Relationship Id="rId4" Target="../media/image48.svg" Type="http://schemas.openxmlformats.org/officeDocument/2006/relationships/image"/><Relationship Id="rId5" Target="../media/image49.png" Type="http://schemas.openxmlformats.org/officeDocument/2006/relationships/image"/><Relationship Id="rId6" Target="../media/image50.svg" Type="http://schemas.openxmlformats.org/officeDocument/2006/relationships/image"/><Relationship Id="rId7" Target="../media/image51.png" Type="http://schemas.openxmlformats.org/officeDocument/2006/relationships/image"/><Relationship Id="rId8" Target="../media/image52.svg" Type="http://schemas.openxmlformats.org/officeDocument/2006/relationships/image"/><Relationship Id="rId9" Target="../media/image5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9.png" Type="http://schemas.openxmlformats.org/officeDocument/2006/relationships/image"/><Relationship Id="rId11" Target="../media/image50.svg" Type="http://schemas.openxmlformats.org/officeDocument/2006/relationships/image"/><Relationship Id="rId12" Target="../media/image53.png" Type="http://schemas.openxmlformats.org/officeDocument/2006/relationships/image"/><Relationship Id="rId13" Target="../media/image54.svg" Type="http://schemas.openxmlformats.org/officeDocument/2006/relationships/image"/><Relationship Id="rId14" Target="../media/image57.png" Type="http://schemas.openxmlformats.org/officeDocument/2006/relationships/image"/><Relationship Id="rId15" Target="../media/image58.svg" Type="http://schemas.openxmlformats.org/officeDocument/2006/relationships/image"/><Relationship Id="rId2" Target="../media/image5.png" Type="http://schemas.openxmlformats.org/officeDocument/2006/relationships/image"/><Relationship Id="rId3" Target="../media/image56.png" Type="http://schemas.openxmlformats.org/officeDocument/2006/relationships/image"/><Relationship Id="rId4" Target="../media/image4.png" Type="http://schemas.openxmlformats.org/officeDocument/2006/relationships/image"/><Relationship Id="rId5" Target="../media/image3.png" Type="http://schemas.openxmlformats.org/officeDocument/2006/relationships/image"/><Relationship Id="rId6" Target="../media/image47.png" Type="http://schemas.openxmlformats.org/officeDocument/2006/relationships/image"/><Relationship Id="rId7" Target="../media/image48.svg" Type="http://schemas.openxmlformats.org/officeDocument/2006/relationships/image"/><Relationship Id="rId8" Target="../media/image51.png" Type="http://schemas.openxmlformats.org/officeDocument/2006/relationships/image"/><Relationship Id="rId9" Target="../media/image5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.xml" Type="http://schemas.openxmlformats.org/officeDocument/2006/relationships/notesSlide"/><Relationship Id="rId3" Target="../media/image5.png" Type="http://schemas.openxmlformats.org/officeDocument/2006/relationships/image"/><Relationship Id="rId4" Target="../media/image4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2.svg" Type="http://schemas.openxmlformats.org/officeDocument/2006/relationships/image"/><Relationship Id="rId11" Target="../media/image63.png" Type="http://schemas.openxmlformats.org/officeDocument/2006/relationships/image"/><Relationship Id="rId12" Target="../media/image64.svg" Type="http://schemas.openxmlformats.org/officeDocument/2006/relationships/image"/><Relationship Id="rId13" Target="../media/image4.png" Type="http://schemas.openxmlformats.org/officeDocument/2006/relationships/image"/><Relationship Id="rId14" Target="../media/image3.png" Type="http://schemas.openxmlformats.org/officeDocument/2006/relationships/image"/><Relationship Id="rId15" Target="../media/image65.png" Type="http://schemas.openxmlformats.org/officeDocument/2006/relationships/image"/><Relationship Id="rId16" Target="../media/image66.png" Type="http://schemas.openxmlformats.org/officeDocument/2006/relationships/image"/><Relationship Id="rId17" Target="../media/image67.png" Type="http://schemas.openxmlformats.org/officeDocument/2006/relationships/image"/><Relationship Id="rId18" Target="../media/image68.svg" Type="http://schemas.openxmlformats.org/officeDocument/2006/relationships/image"/><Relationship Id="rId19" Target="../media/image69.png" Type="http://schemas.openxmlformats.org/officeDocument/2006/relationships/image"/><Relationship Id="rId2" Target="../media/image5.png" Type="http://schemas.openxmlformats.org/officeDocument/2006/relationships/image"/><Relationship Id="rId20" Target="../media/image70.svg" Type="http://schemas.openxmlformats.org/officeDocument/2006/relationships/image"/><Relationship Id="rId21" Target="../media/image71.png" Type="http://schemas.openxmlformats.org/officeDocument/2006/relationships/image"/><Relationship Id="rId22" Target="../media/image72.svg" Type="http://schemas.openxmlformats.org/officeDocument/2006/relationships/image"/><Relationship Id="rId23" Target="../media/image73.png" Type="http://schemas.openxmlformats.org/officeDocument/2006/relationships/image"/><Relationship Id="rId24" Target="../media/image74.sv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12.png" Type="http://schemas.openxmlformats.org/officeDocument/2006/relationships/image"/><Relationship Id="rId6" Target="../media/image8.png" Type="http://schemas.openxmlformats.org/officeDocument/2006/relationships/image"/><Relationship Id="rId7" Target="../media/image59.png" Type="http://schemas.openxmlformats.org/officeDocument/2006/relationships/image"/><Relationship Id="rId8" Target="../media/image60.svg" Type="http://schemas.openxmlformats.org/officeDocument/2006/relationships/image"/><Relationship Id="rId9" Target="../media/image61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4.png" Type="http://schemas.openxmlformats.org/officeDocument/2006/relationships/image"/><Relationship Id="rId6" Target="../media/image45.png" Type="http://schemas.openxmlformats.org/officeDocument/2006/relationships/image"/><Relationship Id="rId7" Target="../media/image46.svg" Type="http://schemas.openxmlformats.org/officeDocument/2006/relationships/image"/><Relationship Id="rId8" Target="../media/image8.png" Type="http://schemas.openxmlformats.org/officeDocument/2006/relationships/image"/><Relationship Id="rId9" Target="../media/image3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3.png" Type="http://schemas.openxmlformats.org/officeDocument/2006/relationships/image"/><Relationship Id="rId4" Target="../media/image75.png" Type="http://schemas.openxmlformats.org/officeDocument/2006/relationships/image"/><Relationship Id="rId5" Target="../media/image76.png" Type="http://schemas.openxmlformats.org/officeDocument/2006/relationships/image"/><Relationship Id="rId6" Target="../media/image77.svg" Type="http://schemas.openxmlformats.org/officeDocument/2006/relationships/image"/><Relationship Id="rId7" Target="../media/image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2.png" Type="http://schemas.openxmlformats.org/officeDocument/2006/relationships/image"/><Relationship Id="rId11" Target="../media/image83.png" Type="http://schemas.openxmlformats.org/officeDocument/2006/relationships/image"/><Relationship Id="rId12" Target="../media/image84.png" Type="http://schemas.openxmlformats.org/officeDocument/2006/relationships/image"/><Relationship Id="rId13" Target="../media/image85.png" Type="http://schemas.openxmlformats.org/officeDocument/2006/relationships/image"/><Relationship Id="rId14" Target="../media/image86.png" Type="http://schemas.openxmlformats.org/officeDocument/2006/relationships/image"/><Relationship Id="rId15" Target="https://doi.org/10.2307/1914185" TargetMode="External" Type="http://schemas.openxmlformats.org/officeDocument/2006/relationships/hyperlink"/><Relationship Id="rId16" Target="../media/image3.png" Type="http://schemas.openxmlformats.org/officeDocument/2006/relationships/image"/><Relationship Id="rId17" Target="../media/image4.png" Type="http://schemas.openxmlformats.org/officeDocument/2006/relationships/image"/><Relationship Id="rId2" Target="../media/image5.png" Type="http://schemas.openxmlformats.org/officeDocument/2006/relationships/image"/><Relationship Id="rId3" Target="../media/image76.png" Type="http://schemas.openxmlformats.org/officeDocument/2006/relationships/image"/><Relationship Id="rId4" Target="../media/image77.svg" Type="http://schemas.openxmlformats.org/officeDocument/2006/relationships/image"/><Relationship Id="rId5" Target="../media/image2.png" Type="http://schemas.openxmlformats.org/officeDocument/2006/relationships/image"/><Relationship Id="rId6" Target="../media/image78.png" Type="http://schemas.openxmlformats.org/officeDocument/2006/relationships/image"/><Relationship Id="rId7" Target="../media/image79.png" Type="http://schemas.openxmlformats.org/officeDocument/2006/relationships/image"/><Relationship Id="rId8" Target="../media/image80.png" Type="http://schemas.openxmlformats.org/officeDocument/2006/relationships/image"/><Relationship Id="rId9" Target="../media/image8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png" Type="http://schemas.openxmlformats.org/officeDocument/2006/relationships/image"/><Relationship Id="rId11" Target="../media/image3.png" Type="http://schemas.openxmlformats.org/officeDocument/2006/relationships/image"/><Relationship Id="rId2" Target="../media/image5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8.png" Type="http://schemas.openxmlformats.org/officeDocument/2006/relationships/image"/><Relationship Id="rId6" Target="../media/image9.png" Type="http://schemas.openxmlformats.org/officeDocument/2006/relationships/image"/><Relationship Id="rId7" Target="../media/image10.png" Type="http://schemas.openxmlformats.org/officeDocument/2006/relationships/image"/><Relationship Id="rId8" Target="../media/image11.png" Type="http://schemas.openxmlformats.org/officeDocument/2006/relationships/image"/><Relationship Id="rId9" Target="../media/image1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.png" Type="http://schemas.openxmlformats.org/officeDocument/2006/relationships/image"/><Relationship Id="rId2" Target="../media/image5.png" Type="http://schemas.openxmlformats.org/officeDocument/2006/relationships/image"/><Relationship Id="rId3" Target="../media/image2.png" Type="http://schemas.openxmlformats.org/officeDocument/2006/relationships/image"/><Relationship Id="rId4" Target="../media/image9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png" Type="http://schemas.openxmlformats.org/officeDocument/2006/relationships/image"/><Relationship Id="rId8" Target="../media/image16.png" Type="http://schemas.openxmlformats.org/officeDocument/2006/relationships/image"/><Relationship Id="rId9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svg" Type="http://schemas.openxmlformats.org/officeDocument/2006/relationships/image"/><Relationship Id="rId11" Target="../media/image23.png" Type="http://schemas.openxmlformats.org/officeDocument/2006/relationships/image"/><Relationship Id="rId12" Target="../media/image24.svg" Type="http://schemas.openxmlformats.org/officeDocument/2006/relationships/image"/><Relationship Id="rId13" Target="../media/image25.png" Type="http://schemas.openxmlformats.org/officeDocument/2006/relationships/image"/><Relationship Id="rId14" Target="../media/image26.svg" Type="http://schemas.openxmlformats.org/officeDocument/2006/relationships/image"/><Relationship Id="rId15" Target="../media/image27.png" Type="http://schemas.openxmlformats.org/officeDocument/2006/relationships/image"/><Relationship Id="rId16" Target="../media/image28.svg" Type="http://schemas.openxmlformats.org/officeDocument/2006/relationships/image"/><Relationship Id="rId17" Target="../media/image29.png" Type="http://schemas.openxmlformats.org/officeDocument/2006/relationships/image"/><Relationship Id="rId18" Target="../media/image30.svg" Type="http://schemas.openxmlformats.org/officeDocument/2006/relationships/image"/><Relationship Id="rId2" Target="../media/image5.png" Type="http://schemas.openxmlformats.org/officeDocument/2006/relationships/image"/><Relationship Id="rId3" Target="../media/image4.png" Type="http://schemas.openxmlformats.org/officeDocument/2006/relationships/image"/><Relationship Id="rId4" Target="../media/image3.pn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0.png" Type="http://schemas.openxmlformats.org/officeDocument/2006/relationships/image"/><Relationship Id="rId4" Target="../media/image31.png" Type="http://schemas.openxmlformats.org/officeDocument/2006/relationships/image"/><Relationship Id="rId5" Target="../media/image32.png" Type="http://schemas.openxmlformats.org/officeDocument/2006/relationships/image"/><Relationship Id="rId6" Target="../media/image4.png" Type="http://schemas.openxmlformats.org/officeDocument/2006/relationships/image"/><Relationship Id="rId7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10.png" Type="http://schemas.openxmlformats.org/officeDocument/2006/relationships/image"/><Relationship Id="rId4" Target="../media/image4.png" Type="http://schemas.openxmlformats.org/officeDocument/2006/relationships/image"/><Relationship Id="rId5" Target="../media/image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11" Target="../media/image41.png" Type="http://schemas.openxmlformats.org/officeDocument/2006/relationships/image"/><Relationship Id="rId12" Target="../media/image42.svg" Type="http://schemas.openxmlformats.org/officeDocument/2006/relationships/image"/><Relationship Id="rId13" Target="../media/image43.png" Type="http://schemas.openxmlformats.org/officeDocument/2006/relationships/image"/><Relationship Id="rId14" Target="../media/image44.svg" Type="http://schemas.openxmlformats.org/officeDocument/2006/relationships/image"/><Relationship Id="rId15" Target="../media/image4.png" Type="http://schemas.openxmlformats.org/officeDocument/2006/relationships/image"/><Relationship Id="rId16" Target="../media/image3.png" Type="http://schemas.openxmlformats.org/officeDocument/2006/relationships/image"/><Relationship Id="rId2" Target="../media/image5.png" Type="http://schemas.openxmlformats.org/officeDocument/2006/relationships/image"/><Relationship Id="rId3" Target="../media/image33.png" Type="http://schemas.openxmlformats.org/officeDocument/2006/relationships/image"/><Relationship Id="rId4" Target="../media/image34.svg" Type="http://schemas.openxmlformats.org/officeDocument/2006/relationships/image"/><Relationship Id="rId5" Target="../media/image35.png" Type="http://schemas.openxmlformats.org/officeDocument/2006/relationships/image"/><Relationship Id="rId6" Target="../media/image36.svg" Type="http://schemas.openxmlformats.org/officeDocument/2006/relationships/image"/><Relationship Id="rId7" Target="../media/image37.png" Type="http://schemas.openxmlformats.org/officeDocument/2006/relationships/image"/><Relationship Id="rId8" Target="../media/image38.sv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4.png" Type="http://schemas.openxmlformats.org/officeDocument/2006/relationships/image"/><Relationship Id="rId6" Target="../media/image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3.png" Type="http://schemas.openxmlformats.org/officeDocument/2006/relationships/image"/><Relationship Id="rId11" Target="../media/image54.svg" Type="http://schemas.openxmlformats.org/officeDocument/2006/relationships/image"/><Relationship Id="rId12" Target="../media/image55.png" Type="http://schemas.openxmlformats.org/officeDocument/2006/relationships/image"/><Relationship Id="rId13" Target="../media/image4.png" Type="http://schemas.openxmlformats.org/officeDocument/2006/relationships/image"/><Relationship Id="rId14" Target="../media/image3.png" Type="http://schemas.openxmlformats.org/officeDocument/2006/relationships/image"/><Relationship Id="rId2" Target="../media/image5.png" Type="http://schemas.openxmlformats.org/officeDocument/2006/relationships/image"/><Relationship Id="rId3" Target="../media/image11.pn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49.png" Type="http://schemas.openxmlformats.org/officeDocument/2006/relationships/image"/><Relationship Id="rId7" Target="../media/image50.svg" Type="http://schemas.openxmlformats.org/officeDocument/2006/relationships/image"/><Relationship Id="rId8" Target="../media/image51.png" Type="http://schemas.openxmlformats.org/officeDocument/2006/relationships/image"/><Relationship Id="rId9" Target="../media/image52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70096" y="0"/>
            <a:ext cx="5472684" cy="8229600"/>
          </a:xfrm>
          <a:custGeom>
            <a:avLst/>
            <a:gdLst/>
            <a:ahLst/>
            <a:cxnLst/>
            <a:rect r="r" b="b" t="t" l="l"/>
            <a:pathLst>
              <a:path h="8229600" w="5472684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845220" y="0"/>
            <a:ext cx="5472684" cy="8229600"/>
          </a:xfrm>
          <a:custGeom>
            <a:avLst/>
            <a:gdLst/>
            <a:ahLst/>
            <a:cxnLst/>
            <a:rect r="r" b="b" t="t" l="l"/>
            <a:pathLst>
              <a:path h="8229600" w="5472684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286010" y="1256810"/>
            <a:ext cx="5715979" cy="5715979"/>
          </a:xfrm>
          <a:custGeom>
            <a:avLst/>
            <a:gdLst/>
            <a:ahLst/>
            <a:cxnLst/>
            <a:rect r="r" b="b" t="t" l="l"/>
            <a:pathLst>
              <a:path h="5715979" w="5715979">
                <a:moveTo>
                  <a:pt x="0" y="0"/>
                </a:moveTo>
                <a:lnTo>
                  <a:pt x="5715980" y="0"/>
                </a:lnTo>
                <a:lnTo>
                  <a:pt x="5715980" y="5715980"/>
                </a:lnTo>
                <a:lnTo>
                  <a:pt x="0" y="5715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356031" y="5866992"/>
            <a:ext cx="5575938" cy="1781524"/>
          </a:xfrm>
          <a:custGeom>
            <a:avLst/>
            <a:gdLst/>
            <a:ahLst/>
            <a:cxnLst/>
            <a:rect r="r" b="b" t="t" l="l"/>
            <a:pathLst>
              <a:path h="1781524" w="5575938">
                <a:moveTo>
                  <a:pt x="0" y="0"/>
                </a:moveTo>
                <a:lnTo>
                  <a:pt x="5575938" y="0"/>
                </a:lnTo>
                <a:lnTo>
                  <a:pt x="5575938" y="1781524"/>
                </a:lnTo>
                <a:lnTo>
                  <a:pt x="0" y="17815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101064" y="7591366"/>
            <a:ext cx="6085871" cy="2766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3"/>
              </a:lnSpc>
            </a:pPr>
            <a:r>
              <a:rPr lang="en-US" sz="2609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Laine Smith K24091894</a:t>
            </a:r>
          </a:p>
          <a:p>
            <a:pPr algn="ctr">
              <a:lnSpc>
                <a:spcPts val="3653"/>
              </a:lnSpc>
            </a:pPr>
            <a:r>
              <a:rPr lang="en-US" sz="2609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Gunjun Bist K24088651</a:t>
            </a:r>
          </a:p>
          <a:p>
            <a:pPr algn="ctr">
              <a:lnSpc>
                <a:spcPts val="3653"/>
              </a:lnSpc>
            </a:pPr>
            <a:r>
              <a:rPr lang="en-US" sz="2609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Yewon Jeong K24035489</a:t>
            </a:r>
          </a:p>
          <a:p>
            <a:pPr algn="ctr">
              <a:lnSpc>
                <a:spcPts val="3653"/>
              </a:lnSpc>
            </a:pPr>
            <a:r>
              <a:rPr lang="en-US" sz="2609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Shangjie Deng K24027627</a:t>
            </a:r>
          </a:p>
          <a:p>
            <a:pPr algn="ctr">
              <a:lnSpc>
                <a:spcPts val="3653"/>
              </a:lnSpc>
            </a:pPr>
            <a:r>
              <a:rPr lang="en-US" sz="2609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Selen S Ozkan K20049697</a:t>
            </a:r>
          </a:p>
          <a:p>
            <a:pPr algn="ctr">
              <a:lnSpc>
                <a:spcPts val="3653"/>
              </a:lnSpc>
              <a:spcBef>
                <a:spcPct val="0"/>
              </a:spcBef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5186987" y="688657"/>
            <a:ext cx="8394575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FEFAD3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Group 6 Consultancy Project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166733" y="1817365"/>
            <a:ext cx="23752610" cy="7763081"/>
            <a:chOff x="0" y="0"/>
            <a:chExt cx="6255832" cy="204459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255832" cy="2044597"/>
            </a:xfrm>
            <a:custGeom>
              <a:avLst/>
              <a:gdLst/>
              <a:ahLst/>
              <a:cxnLst/>
              <a:rect r="r" b="b" t="t" l="l"/>
              <a:pathLst>
                <a:path h="2044597" w="6255832">
                  <a:moveTo>
                    <a:pt x="8148" y="0"/>
                  </a:moveTo>
                  <a:lnTo>
                    <a:pt x="6247683" y="0"/>
                  </a:lnTo>
                  <a:cubicBezTo>
                    <a:pt x="6249844" y="0"/>
                    <a:pt x="6251917" y="858"/>
                    <a:pt x="6253445" y="2387"/>
                  </a:cubicBezTo>
                  <a:cubicBezTo>
                    <a:pt x="6254973" y="3915"/>
                    <a:pt x="6255832" y="5987"/>
                    <a:pt x="6255832" y="8148"/>
                  </a:cubicBezTo>
                  <a:lnTo>
                    <a:pt x="6255832" y="2036449"/>
                  </a:lnTo>
                  <a:cubicBezTo>
                    <a:pt x="6255832" y="2040949"/>
                    <a:pt x="6252183" y="2044597"/>
                    <a:pt x="6247683" y="2044597"/>
                  </a:cubicBezTo>
                  <a:lnTo>
                    <a:pt x="8148" y="2044597"/>
                  </a:lnTo>
                  <a:cubicBezTo>
                    <a:pt x="5987" y="2044597"/>
                    <a:pt x="3915" y="2043739"/>
                    <a:pt x="2387" y="2042211"/>
                  </a:cubicBezTo>
                  <a:cubicBezTo>
                    <a:pt x="858" y="2040683"/>
                    <a:pt x="0" y="2038610"/>
                    <a:pt x="0" y="2036449"/>
                  </a:cubicBezTo>
                  <a:lnTo>
                    <a:pt x="0" y="8148"/>
                  </a:lnTo>
                  <a:cubicBezTo>
                    <a:pt x="0" y="5987"/>
                    <a:pt x="858" y="3915"/>
                    <a:pt x="2387" y="2387"/>
                  </a:cubicBezTo>
                  <a:cubicBezTo>
                    <a:pt x="3915" y="858"/>
                    <a:pt x="5987" y="0"/>
                    <a:pt x="8148" y="0"/>
                  </a:cubicBezTo>
                  <a:close/>
                </a:path>
              </a:pathLst>
            </a:custGeom>
            <a:solidFill>
              <a:srgbClr val="6A1D1A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6255832" cy="21112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8672655" y="3007444"/>
            <a:ext cx="1574245" cy="1574245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111" y="0"/>
                  </a:moveTo>
                  <a:lnTo>
                    <a:pt x="699689" y="0"/>
                  </a:lnTo>
                  <a:cubicBezTo>
                    <a:pt x="729688" y="0"/>
                    <a:pt x="758458" y="11917"/>
                    <a:pt x="779671" y="33129"/>
                  </a:cubicBezTo>
                  <a:cubicBezTo>
                    <a:pt x="800883" y="54342"/>
                    <a:pt x="812800" y="83112"/>
                    <a:pt x="812800" y="113111"/>
                  </a:cubicBezTo>
                  <a:lnTo>
                    <a:pt x="812800" y="699689"/>
                  </a:lnTo>
                  <a:cubicBezTo>
                    <a:pt x="812800" y="729688"/>
                    <a:pt x="800883" y="758458"/>
                    <a:pt x="779671" y="779671"/>
                  </a:cubicBezTo>
                  <a:cubicBezTo>
                    <a:pt x="758458" y="800883"/>
                    <a:pt x="729688" y="812800"/>
                    <a:pt x="699689" y="812800"/>
                  </a:cubicBezTo>
                  <a:lnTo>
                    <a:pt x="113111" y="812800"/>
                  </a:lnTo>
                  <a:cubicBezTo>
                    <a:pt x="83112" y="812800"/>
                    <a:pt x="54342" y="800883"/>
                    <a:pt x="33129" y="779671"/>
                  </a:cubicBezTo>
                  <a:cubicBezTo>
                    <a:pt x="11917" y="758458"/>
                    <a:pt x="0" y="729688"/>
                    <a:pt x="0" y="699689"/>
                  </a:cubicBezTo>
                  <a:lnTo>
                    <a:pt x="0" y="113111"/>
                  </a:lnTo>
                  <a:cubicBezTo>
                    <a:pt x="0" y="83112"/>
                    <a:pt x="11917" y="54342"/>
                    <a:pt x="33129" y="33129"/>
                  </a:cubicBezTo>
                  <a:cubicBezTo>
                    <a:pt x="54342" y="11917"/>
                    <a:pt x="83112" y="0"/>
                    <a:pt x="113111" y="0"/>
                  </a:cubicBezTo>
                  <a:close/>
                </a:path>
              </a:pathLst>
            </a:custGeom>
            <a:solidFill>
              <a:srgbClr val="EBB64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8857478" y="3192267"/>
            <a:ext cx="1204599" cy="1204599"/>
          </a:xfrm>
          <a:custGeom>
            <a:avLst/>
            <a:gdLst/>
            <a:ahLst/>
            <a:cxnLst/>
            <a:rect r="r" b="b" t="t" l="l"/>
            <a:pathLst>
              <a:path h="1204599" w="1204599">
                <a:moveTo>
                  <a:pt x="0" y="0"/>
                </a:moveTo>
                <a:lnTo>
                  <a:pt x="1204599" y="0"/>
                </a:lnTo>
                <a:lnTo>
                  <a:pt x="1204599" y="1204599"/>
                </a:lnTo>
                <a:lnTo>
                  <a:pt x="0" y="12045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8672655" y="6109079"/>
            <a:ext cx="1574245" cy="1574245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111" y="0"/>
                  </a:moveTo>
                  <a:lnTo>
                    <a:pt x="699689" y="0"/>
                  </a:lnTo>
                  <a:cubicBezTo>
                    <a:pt x="729688" y="0"/>
                    <a:pt x="758458" y="11917"/>
                    <a:pt x="779671" y="33129"/>
                  </a:cubicBezTo>
                  <a:cubicBezTo>
                    <a:pt x="800883" y="54342"/>
                    <a:pt x="812800" y="83112"/>
                    <a:pt x="812800" y="113111"/>
                  </a:cubicBezTo>
                  <a:lnTo>
                    <a:pt x="812800" y="699689"/>
                  </a:lnTo>
                  <a:cubicBezTo>
                    <a:pt x="812800" y="729688"/>
                    <a:pt x="800883" y="758458"/>
                    <a:pt x="779671" y="779671"/>
                  </a:cubicBezTo>
                  <a:cubicBezTo>
                    <a:pt x="758458" y="800883"/>
                    <a:pt x="729688" y="812800"/>
                    <a:pt x="699689" y="812800"/>
                  </a:cubicBezTo>
                  <a:lnTo>
                    <a:pt x="113111" y="812800"/>
                  </a:lnTo>
                  <a:cubicBezTo>
                    <a:pt x="83112" y="812800"/>
                    <a:pt x="54342" y="800883"/>
                    <a:pt x="33129" y="779671"/>
                  </a:cubicBezTo>
                  <a:cubicBezTo>
                    <a:pt x="11917" y="758458"/>
                    <a:pt x="0" y="729688"/>
                    <a:pt x="0" y="699689"/>
                  </a:cubicBezTo>
                  <a:lnTo>
                    <a:pt x="0" y="113111"/>
                  </a:lnTo>
                  <a:cubicBezTo>
                    <a:pt x="0" y="83112"/>
                    <a:pt x="11917" y="54342"/>
                    <a:pt x="33129" y="33129"/>
                  </a:cubicBezTo>
                  <a:cubicBezTo>
                    <a:pt x="54342" y="11917"/>
                    <a:pt x="83112" y="0"/>
                    <a:pt x="113111" y="0"/>
                  </a:cubicBezTo>
                  <a:close/>
                </a:path>
              </a:pathLst>
            </a:custGeom>
            <a:solidFill>
              <a:srgbClr val="EBB649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14394157" y="3002083"/>
            <a:ext cx="1574245" cy="1574245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111" y="0"/>
                  </a:moveTo>
                  <a:lnTo>
                    <a:pt x="699689" y="0"/>
                  </a:lnTo>
                  <a:cubicBezTo>
                    <a:pt x="729688" y="0"/>
                    <a:pt x="758458" y="11917"/>
                    <a:pt x="779671" y="33129"/>
                  </a:cubicBezTo>
                  <a:cubicBezTo>
                    <a:pt x="800883" y="54342"/>
                    <a:pt x="812800" y="83112"/>
                    <a:pt x="812800" y="113111"/>
                  </a:cubicBezTo>
                  <a:lnTo>
                    <a:pt x="812800" y="699689"/>
                  </a:lnTo>
                  <a:cubicBezTo>
                    <a:pt x="812800" y="729688"/>
                    <a:pt x="800883" y="758458"/>
                    <a:pt x="779671" y="779671"/>
                  </a:cubicBezTo>
                  <a:cubicBezTo>
                    <a:pt x="758458" y="800883"/>
                    <a:pt x="729688" y="812800"/>
                    <a:pt x="699689" y="812800"/>
                  </a:cubicBezTo>
                  <a:lnTo>
                    <a:pt x="113111" y="812800"/>
                  </a:lnTo>
                  <a:cubicBezTo>
                    <a:pt x="83112" y="812800"/>
                    <a:pt x="54342" y="800883"/>
                    <a:pt x="33129" y="779671"/>
                  </a:cubicBezTo>
                  <a:cubicBezTo>
                    <a:pt x="11917" y="758458"/>
                    <a:pt x="0" y="729688"/>
                    <a:pt x="0" y="699689"/>
                  </a:cubicBezTo>
                  <a:lnTo>
                    <a:pt x="0" y="113111"/>
                  </a:lnTo>
                  <a:cubicBezTo>
                    <a:pt x="0" y="83112"/>
                    <a:pt x="11917" y="54342"/>
                    <a:pt x="33129" y="33129"/>
                  </a:cubicBezTo>
                  <a:cubicBezTo>
                    <a:pt x="54342" y="11917"/>
                    <a:pt x="83112" y="0"/>
                    <a:pt x="113111" y="0"/>
                  </a:cubicBezTo>
                  <a:close/>
                </a:path>
              </a:pathLst>
            </a:custGeom>
            <a:solidFill>
              <a:srgbClr val="EBB649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4394157" y="6109079"/>
            <a:ext cx="1574245" cy="1574245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111" y="0"/>
                  </a:moveTo>
                  <a:lnTo>
                    <a:pt x="699689" y="0"/>
                  </a:lnTo>
                  <a:cubicBezTo>
                    <a:pt x="729688" y="0"/>
                    <a:pt x="758458" y="11917"/>
                    <a:pt x="779671" y="33129"/>
                  </a:cubicBezTo>
                  <a:cubicBezTo>
                    <a:pt x="800883" y="54342"/>
                    <a:pt x="812800" y="83112"/>
                    <a:pt x="812800" y="113111"/>
                  </a:cubicBezTo>
                  <a:lnTo>
                    <a:pt x="812800" y="699689"/>
                  </a:lnTo>
                  <a:cubicBezTo>
                    <a:pt x="812800" y="729688"/>
                    <a:pt x="800883" y="758458"/>
                    <a:pt x="779671" y="779671"/>
                  </a:cubicBezTo>
                  <a:cubicBezTo>
                    <a:pt x="758458" y="800883"/>
                    <a:pt x="729688" y="812800"/>
                    <a:pt x="699689" y="812800"/>
                  </a:cubicBezTo>
                  <a:lnTo>
                    <a:pt x="113111" y="812800"/>
                  </a:lnTo>
                  <a:cubicBezTo>
                    <a:pt x="83112" y="812800"/>
                    <a:pt x="54342" y="800883"/>
                    <a:pt x="33129" y="779671"/>
                  </a:cubicBezTo>
                  <a:cubicBezTo>
                    <a:pt x="11917" y="758458"/>
                    <a:pt x="0" y="729688"/>
                    <a:pt x="0" y="699689"/>
                  </a:cubicBezTo>
                  <a:lnTo>
                    <a:pt x="0" y="113111"/>
                  </a:lnTo>
                  <a:cubicBezTo>
                    <a:pt x="0" y="83112"/>
                    <a:pt x="11917" y="54342"/>
                    <a:pt x="33129" y="33129"/>
                  </a:cubicBezTo>
                  <a:cubicBezTo>
                    <a:pt x="54342" y="11917"/>
                    <a:pt x="83112" y="0"/>
                    <a:pt x="113111" y="0"/>
                  </a:cubicBezTo>
                  <a:close/>
                </a:path>
              </a:pathLst>
            </a:custGeom>
            <a:solidFill>
              <a:srgbClr val="EBB64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8857478" y="6192873"/>
            <a:ext cx="1175983" cy="1294067"/>
          </a:xfrm>
          <a:custGeom>
            <a:avLst/>
            <a:gdLst/>
            <a:ahLst/>
            <a:cxnLst/>
            <a:rect r="r" b="b" t="t" l="l"/>
            <a:pathLst>
              <a:path h="1294067" w="1175983">
                <a:moveTo>
                  <a:pt x="0" y="0"/>
                </a:moveTo>
                <a:lnTo>
                  <a:pt x="1175983" y="0"/>
                </a:lnTo>
                <a:lnTo>
                  <a:pt x="1175983" y="1294067"/>
                </a:lnTo>
                <a:lnTo>
                  <a:pt x="0" y="12940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4636249" y="3251828"/>
            <a:ext cx="1090061" cy="1090061"/>
          </a:xfrm>
          <a:custGeom>
            <a:avLst/>
            <a:gdLst/>
            <a:ahLst/>
            <a:cxnLst/>
            <a:rect r="r" b="b" t="t" l="l"/>
            <a:pathLst>
              <a:path h="1090061" w="1090061">
                <a:moveTo>
                  <a:pt x="0" y="0"/>
                </a:moveTo>
                <a:lnTo>
                  <a:pt x="1090061" y="0"/>
                </a:lnTo>
                <a:lnTo>
                  <a:pt x="1090061" y="1090060"/>
                </a:lnTo>
                <a:lnTo>
                  <a:pt x="0" y="1090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531685" y="6257976"/>
            <a:ext cx="1299189" cy="1276453"/>
          </a:xfrm>
          <a:custGeom>
            <a:avLst/>
            <a:gdLst/>
            <a:ahLst/>
            <a:cxnLst/>
            <a:rect r="r" b="b" t="t" l="l"/>
            <a:pathLst>
              <a:path h="1276453" w="1299189">
                <a:moveTo>
                  <a:pt x="0" y="0"/>
                </a:moveTo>
                <a:lnTo>
                  <a:pt x="1299189" y="0"/>
                </a:lnTo>
                <a:lnTo>
                  <a:pt x="1299189" y="1276452"/>
                </a:lnTo>
                <a:lnTo>
                  <a:pt x="0" y="127645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83841" y="9077026"/>
            <a:ext cx="2639277" cy="843255"/>
          </a:xfrm>
          <a:custGeom>
            <a:avLst/>
            <a:gdLst/>
            <a:ahLst/>
            <a:cxnLst/>
            <a:rect r="r" b="b" t="t" l="l"/>
            <a:pathLst>
              <a:path h="843255" w="2639277">
                <a:moveTo>
                  <a:pt x="0" y="0"/>
                </a:moveTo>
                <a:lnTo>
                  <a:pt x="2639277" y="0"/>
                </a:lnTo>
                <a:lnTo>
                  <a:pt x="2639277" y="843254"/>
                </a:lnTo>
                <a:lnTo>
                  <a:pt x="0" y="8432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6294411" y="9077026"/>
            <a:ext cx="1929778" cy="1006841"/>
          </a:xfrm>
          <a:custGeom>
            <a:avLst/>
            <a:gdLst/>
            <a:ahLst/>
            <a:cxnLst/>
            <a:rect r="r" b="b" t="t" l="l"/>
            <a:pathLst>
              <a:path h="1006841" w="1929778">
                <a:moveTo>
                  <a:pt x="0" y="0"/>
                </a:moveTo>
                <a:lnTo>
                  <a:pt x="1929778" y="0"/>
                </a:lnTo>
                <a:lnTo>
                  <a:pt x="1929778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69000"/>
            </a:blip>
            <a:stretch>
              <a:fillRect l="-27107" t="-26933" r="-33153" b="-180234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7960781" y="4745920"/>
            <a:ext cx="2997994" cy="39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  <a:spcBef>
                <a:spcPct val="0"/>
              </a:spcBef>
            </a:pPr>
            <a:r>
              <a:rPr lang="en-US" b="true" sz="2347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Psychographic Profile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960781" y="7919442"/>
            <a:ext cx="3860602" cy="39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  <a:spcBef>
                <a:spcPct val="0"/>
              </a:spcBef>
            </a:pPr>
            <a:r>
              <a:rPr lang="en-US" b="true" sz="2347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Behavioural Characteristics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469905" y="4736032"/>
            <a:ext cx="3422749" cy="39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  <a:spcBef>
                <a:spcPct val="0"/>
              </a:spcBef>
            </a:pPr>
            <a:r>
              <a:rPr lang="en-US" b="true" sz="2347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Pain Points &amp; Challenges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818014" y="7919442"/>
            <a:ext cx="2726531" cy="39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  <a:spcBef>
                <a:spcPct val="0"/>
              </a:spcBef>
            </a:pPr>
            <a:r>
              <a:rPr lang="en-US" b="true" sz="2347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Motivation &amp; Goals</a:t>
            </a:r>
            <a:r>
              <a:rPr lang="en-US" b="true" sz="2347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</a:p>
        </p:txBody>
      </p:sp>
      <p:grpSp>
        <p:nvGrpSpPr>
          <p:cNvPr name="Group 24" id="24"/>
          <p:cNvGrpSpPr/>
          <p:nvPr/>
        </p:nvGrpSpPr>
        <p:grpSpPr>
          <a:xfrm rot="0">
            <a:off x="1821064" y="2496246"/>
            <a:ext cx="3067855" cy="3067855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sp>
        <p:nvSpPr>
          <p:cNvPr name="TextBox 26" id="26"/>
          <p:cNvSpPr txBox="true"/>
          <p:nvPr/>
        </p:nvSpPr>
        <p:spPr>
          <a:xfrm rot="0">
            <a:off x="1611514" y="5770603"/>
            <a:ext cx="1633788" cy="2825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Name                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Age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Gender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Origin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Location            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Education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Occupation </a:t>
            </a:r>
          </a:p>
          <a:p>
            <a:pPr algn="ctr">
              <a:lnSpc>
                <a:spcPts val="2801"/>
              </a:lnSpc>
              <a:spcBef>
                <a:spcPct val="0"/>
              </a:spcBef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3145441" y="5813878"/>
            <a:ext cx="2412345" cy="2473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Daniel Turner</a:t>
            </a: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24 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Male 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Dutch 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London, UK 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Bachelor’s degree</a:t>
            </a:r>
          </a:p>
          <a:p>
            <a:pPr algn="l">
              <a:lnSpc>
                <a:spcPts val="2801"/>
              </a:lnSpc>
              <a:spcBef>
                <a:spcPct val="0"/>
              </a:spcBef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Project Assistant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518915" y="245741"/>
            <a:ext cx="11250171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EBB649"/>
                </a:solidFill>
                <a:latin typeface="Broadway"/>
                <a:ea typeface="Broadway"/>
                <a:cs typeface="Broadway"/>
                <a:sym typeface="Broadway"/>
              </a:rPr>
              <a:t>Secondary Target Market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6136694" y="1857913"/>
            <a:ext cx="23752610" cy="7722533"/>
            <a:chOff x="0" y="0"/>
            <a:chExt cx="6255832" cy="203391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255832" cy="2033918"/>
            </a:xfrm>
            <a:custGeom>
              <a:avLst/>
              <a:gdLst/>
              <a:ahLst/>
              <a:cxnLst/>
              <a:rect r="r" b="b" t="t" l="l"/>
              <a:pathLst>
                <a:path h="2033918" w="6255832">
                  <a:moveTo>
                    <a:pt x="8148" y="0"/>
                  </a:moveTo>
                  <a:lnTo>
                    <a:pt x="6247683" y="0"/>
                  </a:lnTo>
                  <a:cubicBezTo>
                    <a:pt x="6249844" y="0"/>
                    <a:pt x="6251917" y="858"/>
                    <a:pt x="6253445" y="2387"/>
                  </a:cubicBezTo>
                  <a:cubicBezTo>
                    <a:pt x="6254973" y="3915"/>
                    <a:pt x="6255832" y="5987"/>
                    <a:pt x="6255832" y="8148"/>
                  </a:cubicBezTo>
                  <a:lnTo>
                    <a:pt x="6255832" y="2025770"/>
                  </a:lnTo>
                  <a:cubicBezTo>
                    <a:pt x="6255832" y="2030270"/>
                    <a:pt x="6252183" y="2033918"/>
                    <a:pt x="6247683" y="2033918"/>
                  </a:cubicBezTo>
                  <a:lnTo>
                    <a:pt x="8148" y="2033918"/>
                  </a:lnTo>
                  <a:cubicBezTo>
                    <a:pt x="5987" y="2033918"/>
                    <a:pt x="3915" y="2033060"/>
                    <a:pt x="2387" y="2031531"/>
                  </a:cubicBezTo>
                  <a:cubicBezTo>
                    <a:pt x="858" y="2030003"/>
                    <a:pt x="0" y="2027931"/>
                    <a:pt x="0" y="2025770"/>
                  </a:cubicBezTo>
                  <a:lnTo>
                    <a:pt x="0" y="8148"/>
                  </a:lnTo>
                  <a:cubicBezTo>
                    <a:pt x="0" y="5987"/>
                    <a:pt x="858" y="3915"/>
                    <a:pt x="2387" y="2387"/>
                  </a:cubicBezTo>
                  <a:cubicBezTo>
                    <a:pt x="3915" y="858"/>
                    <a:pt x="5987" y="0"/>
                    <a:pt x="8148" y="0"/>
                  </a:cubicBezTo>
                  <a:close/>
                </a:path>
              </a:pathLst>
            </a:custGeom>
            <a:solidFill>
              <a:srgbClr val="6A1D1A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6255832" cy="21005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7817906" y="2763143"/>
            <a:ext cx="4596857" cy="3990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b="true">
                <a:solidFill>
                  <a:srgbClr val="FFF0D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Interests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0D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Community development, affordable arts, work events </a:t>
            </a:r>
          </a:p>
          <a:p>
            <a:pPr algn="l">
              <a:lnSpc>
                <a:spcPts val="2659"/>
              </a:lnSpc>
            </a:pPr>
            <a:r>
              <a:rPr lang="en-US" sz="1899" b="true">
                <a:solidFill>
                  <a:srgbClr val="FFF0D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Values and Beliefs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0D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Practicality, high-quality, accessibility.</a:t>
            </a:r>
          </a:p>
          <a:p>
            <a:pPr algn="l">
              <a:lnSpc>
                <a:spcPts val="2659"/>
              </a:lnSpc>
            </a:pPr>
            <a:r>
              <a:rPr lang="en-US" sz="1899" b="true">
                <a:solidFill>
                  <a:srgbClr val="FFF0D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Personality </a:t>
            </a:r>
            <a:r>
              <a:rPr lang="en-US" sz="1899" b="true">
                <a:solidFill>
                  <a:srgbClr val="FFF0D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Traits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0D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Friendly, down-to-earth, socially conscious, hard-working</a:t>
            </a:r>
          </a:p>
          <a:p>
            <a:pPr algn="l">
              <a:lnSpc>
                <a:spcPts val="2659"/>
              </a:lnSpc>
            </a:pPr>
            <a:r>
              <a:rPr lang="en-US" sz="1899" b="true">
                <a:solidFill>
                  <a:srgbClr val="FFF0D6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Lifestyle</a:t>
            </a:r>
          </a:p>
          <a:p>
            <a:pPr algn="l" marL="410209" indent="-205105" lvl="1">
              <a:lnSpc>
                <a:spcPts val="2659"/>
              </a:lnSpc>
              <a:buFont typeface="Arial"/>
              <a:buChar char="•"/>
            </a:pPr>
            <a:r>
              <a:rPr lang="en-US" sz="1899">
                <a:solidFill>
                  <a:srgbClr val="FFF0D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Lives on a budget, time-conscious,  adventurer</a:t>
            </a:r>
          </a:p>
          <a:p>
            <a:pPr algn="l">
              <a:lnSpc>
                <a:spcPts val="2659"/>
              </a:lnSpc>
            </a:pPr>
          </a:p>
        </p:txBody>
      </p:sp>
      <p:grpSp>
        <p:nvGrpSpPr>
          <p:cNvPr name="Group 7" id="7"/>
          <p:cNvGrpSpPr/>
          <p:nvPr/>
        </p:nvGrpSpPr>
        <p:grpSpPr>
          <a:xfrm rot="0">
            <a:off x="1821064" y="2496246"/>
            <a:ext cx="3067855" cy="306785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283841" y="9077026"/>
            <a:ext cx="2639277" cy="843255"/>
          </a:xfrm>
          <a:custGeom>
            <a:avLst/>
            <a:gdLst/>
            <a:ahLst/>
            <a:cxnLst/>
            <a:rect r="r" b="b" t="t" l="l"/>
            <a:pathLst>
              <a:path h="843255" w="2639277">
                <a:moveTo>
                  <a:pt x="0" y="0"/>
                </a:moveTo>
                <a:lnTo>
                  <a:pt x="2639277" y="0"/>
                </a:lnTo>
                <a:lnTo>
                  <a:pt x="2639277" y="843254"/>
                </a:lnTo>
                <a:lnTo>
                  <a:pt x="0" y="843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294411" y="9077026"/>
            <a:ext cx="1929778" cy="1006841"/>
          </a:xfrm>
          <a:custGeom>
            <a:avLst/>
            <a:gdLst/>
            <a:ahLst/>
            <a:cxnLst/>
            <a:rect r="r" b="b" t="t" l="l"/>
            <a:pathLst>
              <a:path h="1006841" w="1929778">
                <a:moveTo>
                  <a:pt x="0" y="0"/>
                </a:moveTo>
                <a:lnTo>
                  <a:pt x="1929778" y="0"/>
                </a:lnTo>
                <a:lnTo>
                  <a:pt x="1929778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9000"/>
            </a:blip>
            <a:stretch>
              <a:fillRect l="-27107" t="-26933" r="-33153" b="-180234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6572074" y="2381386"/>
            <a:ext cx="1102957" cy="1102957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61443" y="0"/>
                  </a:moveTo>
                  <a:lnTo>
                    <a:pt x="651357" y="0"/>
                  </a:lnTo>
                  <a:cubicBezTo>
                    <a:pt x="740520" y="0"/>
                    <a:pt x="812800" y="72280"/>
                    <a:pt x="812800" y="161443"/>
                  </a:cubicBezTo>
                  <a:lnTo>
                    <a:pt x="812800" y="651357"/>
                  </a:lnTo>
                  <a:cubicBezTo>
                    <a:pt x="812800" y="740520"/>
                    <a:pt x="740520" y="812800"/>
                    <a:pt x="651357" y="812800"/>
                  </a:cubicBezTo>
                  <a:lnTo>
                    <a:pt x="161443" y="812800"/>
                  </a:lnTo>
                  <a:cubicBezTo>
                    <a:pt x="72280" y="812800"/>
                    <a:pt x="0" y="740520"/>
                    <a:pt x="0" y="651357"/>
                  </a:cubicBezTo>
                  <a:lnTo>
                    <a:pt x="0" y="161443"/>
                  </a:lnTo>
                  <a:cubicBezTo>
                    <a:pt x="0" y="72280"/>
                    <a:pt x="72280" y="0"/>
                    <a:pt x="161443" y="0"/>
                  </a:cubicBezTo>
                  <a:close/>
                </a:path>
              </a:pathLst>
            </a:custGeom>
            <a:solidFill>
              <a:srgbClr val="EBB64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6701565" y="2510878"/>
            <a:ext cx="843974" cy="843974"/>
          </a:xfrm>
          <a:custGeom>
            <a:avLst/>
            <a:gdLst/>
            <a:ahLst/>
            <a:cxnLst/>
            <a:rect r="r" b="b" t="t" l="l"/>
            <a:pathLst>
              <a:path h="843974" w="843974">
                <a:moveTo>
                  <a:pt x="0" y="0"/>
                </a:moveTo>
                <a:lnTo>
                  <a:pt x="843974" y="0"/>
                </a:lnTo>
                <a:lnTo>
                  <a:pt x="843974" y="843973"/>
                </a:lnTo>
                <a:lnTo>
                  <a:pt x="0" y="8439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2414763" y="2381386"/>
            <a:ext cx="1102957" cy="1102957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61443" y="0"/>
                  </a:moveTo>
                  <a:lnTo>
                    <a:pt x="651357" y="0"/>
                  </a:lnTo>
                  <a:cubicBezTo>
                    <a:pt x="740520" y="0"/>
                    <a:pt x="812800" y="72280"/>
                    <a:pt x="812800" y="161443"/>
                  </a:cubicBezTo>
                  <a:lnTo>
                    <a:pt x="812800" y="651357"/>
                  </a:lnTo>
                  <a:cubicBezTo>
                    <a:pt x="812800" y="740520"/>
                    <a:pt x="740520" y="812800"/>
                    <a:pt x="651357" y="812800"/>
                  </a:cubicBezTo>
                  <a:lnTo>
                    <a:pt x="161443" y="812800"/>
                  </a:lnTo>
                  <a:cubicBezTo>
                    <a:pt x="72280" y="812800"/>
                    <a:pt x="0" y="740520"/>
                    <a:pt x="0" y="651357"/>
                  </a:cubicBezTo>
                  <a:lnTo>
                    <a:pt x="0" y="161443"/>
                  </a:lnTo>
                  <a:cubicBezTo>
                    <a:pt x="0" y="72280"/>
                    <a:pt x="72280" y="0"/>
                    <a:pt x="161443" y="0"/>
                  </a:cubicBezTo>
                  <a:close/>
                </a:path>
              </a:pathLst>
            </a:custGeom>
            <a:solidFill>
              <a:srgbClr val="EBB64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2584379" y="2556363"/>
            <a:ext cx="763725" cy="763725"/>
          </a:xfrm>
          <a:custGeom>
            <a:avLst/>
            <a:gdLst/>
            <a:ahLst/>
            <a:cxnLst/>
            <a:rect r="r" b="b" t="t" l="l"/>
            <a:pathLst>
              <a:path h="763725" w="763725">
                <a:moveTo>
                  <a:pt x="0" y="0"/>
                </a:moveTo>
                <a:lnTo>
                  <a:pt x="763725" y="0"/>
                </a:lnTo>
                <a:lnTo>
                  <a:pt x="763725" y="763725"/>
                </a:lnTo>
                <a:lnTo>
                  <a:pt x="0" y="7637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6572074" y="6484886"/>
            <a:ext cx="1102957" cy="1102957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61443" y="0"/>
                  </a:moveTo>
                  <a:lnTo>
                    <a:pt x="651357" y="0"/>
                  </a:lnTo>
                  <a:cubicBezTo>
                    <a:pt x="740520" y="0"/>
                    <a:pt x="812800" y="72280"/>
                    <a:pt x="812800" y="161443"/>
                  </a:cubicBezTo>
                  <a:lnTo>
                    <a:pt x="812800" y="651357"/>
                  </a:lnTo>
                  <a:cubicBezTo>
                    <a:pt x="812800" y="740520"/>
                    <a:pt x="740520" y="812800"/>
                    <a:pt x="651357" y="812800"/>
                  </a:cubicBezTo>
                  <a:lnTo>
                    <a:pt x="161443" y="812800"/>
                  </a:lnTo>
                  <a:cubicBezTo>
                    <a:pt x="72280" y="812800"/>
                    <a:pt x="0" y="740520"/>
                    <a:pt x="0" y="651357"/>
                  </a:cubicBezTo>
                  <a:lnTo>
                    <a:pt x="0" y="161443"/>
                  </a:lnTo>
                  <a:cubicBezTo>
                    <a:pt x="0" y="72280"/>
                    <a:pt x="72280" y="0"/>
                    <a:pt x="161443" y="0"/>
                  </a:cubicBezTo>
                  <a:close/>
                </a:path>
              </a:pathLst>
            </a:custGeom>
            <a:solidFill>
              <a:srgbClr val="EBB64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6701565" y="6543594"/>
            <a:ext cx="823925" cy="906657"/>
          </a:xfrm>
          <a:custGeom>
            <a:avLst/>
            <a:gdLst/>
            <a:ahLst/>
            <a:cxnLst/>
            <a:rect r="r" b="b" t="t" l="l"/>
            <a:pathLst>
              <a:path h="906657" w="823925">
                <a:moveTo>
                  <a:pt x="0" y="0"/>
                </a:moveTo>
                <a:lnTo>
                  <a:pt x="823925" y="0"/>
                </a:lnTo>
                <a:lnTo>
                  <a:pt x="823925" y="906657"/>
                </a:lnTo>
                <a:lnTo>
                  <a:pt x="0" y="9066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2259532" y="6484886"/>
            <a:ext cx="1102957" cy="1102957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61443" y="0"/>
                  </a:moveTo>
                  <a:lnTo>
                    <a:pt x="651357" y="0"/>
                  </a:lnTo>
                  <a:cubicBezTo>
                    <a:pt x="740520" y="0"/>
                    <a:pt x="812800" y="72280"/>
                    <a:pt x="812800" y="161443"/>
                  </a:cubicBezTo>
                  <a:lnTo>
                    <a:pt x="812800" y="651357"/>
                  </a:lnTo>
                  <a:cubicBezTo>
                    <a:pt x="812800" y="740520"/>
                    <a:pt x="740520" y="812800"/>
                    <a:pt x="651357" y="812800"/>
                  </a:cubicBezTo>
                  <a:lnTo>
                    <a:pt x="161443" y="812800"/>
                  </a:lnTo>
                  <a:cubicBezTo>
                    <a:pt x="72280" y="812800"/>
                    <a:pt x="0" y="740520"/>
                    <a:pt x="0" y="651357"/>
                  </a:cubicBezTo>
                  <a:lnTo>
                    <a:pt x="0" y="161443"/>
                  </a:lnTo>
                  <a:cubicBezTo>
                    <a:pt x="0" y="72280"/>
                    <a:pt x="72280" y="0"/>
                    <a:pt x="161443" y="0"/>
                  </a:cubicBezTo>
                  <a:close/>
                </a:path>
              </a:pathLst>
            </a:custGeom>
            <a:solidFill>
              <a:srgbClr val="EBB64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2355888" y="6589206"/>
            <a:ext cx="910245" cy="894316"/>
          </a:xfrm>
          <a:custGeom>
            <a:avLst/>
            <a:gdLst/>
            <a:ahLst/>
            <a:cxnLst/>
            <a:rect r="r" b="b" t="t" l="l"/>
            <a:pathLst>
              <a:path h="894316" w="910245">
                <a:moveTo>
                  <a:pt x="0" y="0"/>
                </a:moveTo>
                <a:lnTo>
                  <a:pt x="910245" y="0"/>
                </a:lnTo>
                <a:lnTo>
                  <a:pt x="910245" y="894316"/>
                </a:lnTo>
                <a:lnTo>
                  <a:pt x="0" y="8943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821064" y="1857913"/>
            <a:ext cx="1608435" cy="1046945"/>
          </a:xfrm>
          <a:custGeom>
            <a:avLst/>
            <a:gdLst/>
            <a:ahLst/>
            <a:cxnLst/>
            <a:rect r="r" b="b" t="t" l="l"/>
            <a:pathLst>
              <a:path h="1046945" w="1608435">
                <a:moveTo>
                  <a:pt x="0" y="0"/>
                </a:moveTo>
                <a:lnTo>
                  <a:pt x="1608435" y="0"/>
                </a:lnTo>
                <a:lnTo>
                  <a:pt x="1608435" y="1046945"/>
                </a:lnTo>
                <a:lnTo>
                  <a:pt x="0" y="10469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7805163" y="6863416"/>
            <a:ext cx="4140045" cy="19900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0D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Discounts, flexible pricing, and low-commitment offers</a:t>
            </a:r>
          </a:p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0D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Prefers budget-friendly options</a:t>
            </a:r>
          </a:p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0D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Instagram, community newsletters, review websites, LinkedIn, Facebook, X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660595" y="2763143"/>
            <a:ext cx="3582591" cy="13233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0D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Limited Cultural Experiences</a:t>
            </a:r>
          </a:p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0D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Lack of Budget</a:t>
            </a:r>
          </a:p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0D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Value-seeking</a:t>
            </a:r>
          </a:p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0D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Percieves exclusivity in the arts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611514" y="5770603"/>
            <a:ext cx="1633788" cy="2825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Name                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Age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Gender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Origin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Location            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Education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Occupation </a:t>
            </a:r>
          </a:p>
          <a:p>
            <a:pPr algn="ctr">
              <a:lnSpc>
                <a:spcPts val="2801"/>
              </a:lnSpc>
              <a:spcBef>
                <a:spcPct val="0"/>
              </a:spcBef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3145441" y="5813878"/>
            <a:ext cx="2412345" cy="24732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Daniel Turner</a:t>
            </a: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24 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Male 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Dutch 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London, UK 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Bachelor’s degree</a:t>
            </a:r>
          </a:p>
          <a:p>
            <a:pPr algn="l">
              <a:lnSpc>
                <a:spcPts val="2801"/>
              </a:lnSpc>
              <a:spcBef>
                <a:spcPct val="0"/>
              </a:spcBef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Project Assistant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7960781" y="2333761"/>
            <a:ext cx="2997994" cy="39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  <a:spcBef>
                <a:spcPct val="0"/>
              </a:spcBef>
            </a:pPr>
            <a:r>
              <a:rPr lang="en-US" b="true" sz="2347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Psychographic Profile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3689266" y="2333761"/>
            <a:ext cx="3422749" cy="39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  <a:spcBef>
                <a:spcPct val="0"/>
              </a:spcBef>
            </a:pPr>
            <a:r>
              <a:rPr lang="en-US" b="true" sz="2347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Pain Points &amp; Challenges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7960781" y="6437261"/>
            <a:ext cx="3860602" cy="39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  <a:spcBef>
                <a:spcPct val="0"/>
              </a:spcBef>
            </a:pPr>
            <a:r>
              <a:rPr lang="en-US" b="true" sz="2347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Behavioural Characteristics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689266" y="6437261"/>
            <a:ext cx="2726531" cy="39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  <a:spcBef>
                <a:spcPct val="0"/>
              </a:spcBef>
            </a:pPr>
            <a:r>
              <a:rPr lang="en-US" b="true" sz="2347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Motivation &amp; Goals</a:t>
            </a:r>
            <a:r>
              <a:rPr lang="en-US" b="true" sz="2347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3676814" y="6893549"/>
            <a:ext cx="3582486" cy="989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10211" indent="-205106" lvl="1">
              <a:lnSpc>
                <a:spcPts val="2660"/>
              </a:lnSpc>
              <a:buFont typeface="Arial"/>
              <a:buChar char="•"/>
            </a:pPr>
            <a:r>
              <a:rPr lang="en-US" sz="1900">
                <a:solidFill>
                  <a:srgbClr val="FFF0D6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Engage in accessible cultural events, explore London’s art scene within his budget. 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4185984" y="293587"/>
            <a:ext cx="10387879" cy="13315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694"/>
              </a:lnSpc>
              <a:spcBef>
                <a:spcPct val="0"/>
              </a:spcBef>
            </a:pPr>
            <a:r>
              <a:rPr lang="en-US" sz="7638">
                <a:solidFill>
                  <a:srgbClr val="EBB649"/>
                </a:solidFill>
                <a:latin typeface="Harlow Solid"/>
                <a:ea typeface="Harlow Solid"/>
                <a:cs typeface="Harlow Solid"/>
                <a:sym typeface="Harlow Solid"/>
              </a:rPr>
              <a:t>Secondary Target Market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3" id="3"/>
          <p:cNvSpPr/>
          <p:nvPr/>
        </p:nvSpPr>
        <p:spPr>
          <a:xfrm>
            <a:off x="8859358" y="3005395"/>
            <a:ext cx="0" cy="6492240"/>
          </a:xfrm>
          <a:prstGeom prst="line">
            <a:avLst/>
          </a:prstGeom>
          <a:ln cap="flat" w="38100">
            <a:solidFill>
              <a:srgbClr val="EBB649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3964085" y="4064180"/>
            <a:ext cx="3086100" cy="1543050"/>
            <a:chOff x="0" y="0"/>
            <a:chExt cx="812800" cy="4064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649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177800" y="66675"/>
              <a:ext cx="558800" cy="3397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70"/>
                </a:lnSpc>
              </a:pPr>
              <a:r>
                <a:rPr lang="en-US" sz="2200" b="true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Digital discovery</a:t>
              </a:r>
            </a:p>
            <a:p>
              <a:pPr algn="ctr">
                <a:lnSpc>
                  <a:spcPts val="1275"/>
                </a:lnSpc>
              </a:pPr>
              <a:r>
                <a:rPr lang="en-US" sz="15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Instagram or TikTok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957580" y="876300"/>
            <a:ext cx="14372840" cy="11718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405"/>
              </a:lnSpc>
              <a:spcBef>
                <a:spcPct val="0"/>
              </a:spcBef>
            </a:pPr>
            <a:r>
              <a:rPr lang="en-US" sz="6718">
                <a:solidFill>
                  <a:srgbClr val="EBB649"/>
                </a:solidFill>
                <a:latin typeface="Harlow Solid"/>
                <a:ea typeface="Harlow Solid"/>
                <a:cs typeface="Harlow Solid"/>
                <a:sym typeface="Harlow Solid"/>
              </a:rPr>
              <a:t>Target Market Decision Making Process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6511038" y="4064180"/>
            <a:ext cx="3086100" cy="1543050"/>
            <a:chOff x="0" y="0"/>
            <a:chExt cx="812800" cy="4064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E7B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177800" y="66675"/>
              <a:ext cx="558800" cy="3397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70"/>
                </a:lnSpc>
              </a:pPr>
              <a:r>
                <a:rPr lang="en-US" sz="2200" b="true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Social Influence Theory &amp; Social proof</a:t>
              </a:r>
            </a:p>
            <a:p>
              <a:pPr algn="ctr">
                <a:lnSpc>
                  <a:spcPts val="1105"/>
                </a:lnSpc>
              </a:pPr>
            </a:p>
          </p:txBody>
        </p:sp>
      </p:grpSp>
      <p:sp>
        <p:nvSpPr>
          <p:cNvPr name="AutoShape 11" id="11"/>
          <p:cNvSpPr/>
          <p:nvPr/>
        </p:nvSpPr>
        <p:spPr>
          <a:xfrm>
            <a:off x="11883290" y="3005395"/>
            <a:ext cx="0" cy="6492240"/>
          </a:xfrm>
          <a:prstGeom prst="line">
            <a:avLst/>
          </a:prstGeom>
          <a:ln cap="flat" w="38100">
            <a:solidFill>
              <a:srgbClr val="EBB649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12" id="12"/>
          <p:cNvGrpSpPr/>
          <p:nvPr/>
        </p:nvGrpSpPr>
        <p:grpSpPr>
          <a:xfrm rot="0">
            <a:off x="9067800" y="4064180"/>
            <a:ext cx="3086100" cy="1543050"/>
            <a:chOff x="0" y="0"/>
            <a:chExt cx="812800" cy="4064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D6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177800" y="66675"/>
              <a:ext cx="558800" cy="3397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70"/>
                </a:lnSpc>
              </a:pPr>
              <a:r>
                <a:rPr lang="en-US" b="true" sz="2200">
                  <a:solidFill>
                    <a:srgbClr val="EBB64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Inclusive and diverse content &amp; Prospect Theory</a:t>
              </a:r>
            </a:p>
          </p:txBody>
        </p:sp>
      </p:grpSp>
      <p:sp>
        <p:nvSpPr>
          <p:cNvPr name="AutoShape 15" id="15"/>
          <p:cNvSpPr/>
          <p:nvPr/>
        </p:nvSpPr>
        <p:spPr>
          <a:xfrm>
            <a:off x="14439900" y="3005395"/>
            <a:ext cx="0" cy="6492240"/>
          </a:xfrm>
          <a:prstGeom prst="line">
            <a:avLst/>
          </a:prstGeom>
          <a:ln cap="flat" w="38100">
            <a:solidFill>
              <a:srgbClr val="EBB649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16" id="16"/>
          <p:cNvGrpSpPr/>
          <p:nvPr/>
        </p:nvGrpSpPr>
        <p:grpSpPr>
          <a:xfrm rot="0">
            <a:off x="11629016" y="4117814"/>
            <a:ext cx="3086100" cy="1543050"/>
            <a:chOff x="0" y="0"/>
            <a:chExt cx="812800" cy="4064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D6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177800" y="66675"/>
              <a:ext cx="558800" cy="3397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70"/>
                </a:lnSpc>
              </a:pPr>
              <a:r>
                <a:rPr lang="en-US" sz="2200" b="true">
                  <a:solidFill>
                    <a:srgbClr val="E88F37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Limited time discounts &amp; influencer</a:t>
              </a:r>
            </a:p>
            <a:p>
              <a:pPr algn="ctr">
                <a:lnSpc>
                  <a:spcPts val="1870"/>
                </a:lnSpc>
              </a:pPr>
              <a:r>
                <a:rPr lang="en-US" sz="2200" b="true">
                  <a:solidFill>
                    <a:srgbClr val="E88F37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endorsements</a:t>
              </a:r>
            </a:p>
            <a:p>
              <a:pPr algn="ctr">
                <a:lnSpc>
                  <a:spcPts val="1870"/>
                </a:lnSpc>
              </a:pPr>
              <a:r>
                <a:rPr lang="en-US" b="true" sz="2200">
                  <a:solidFill>
                    <a:srgbClr val="E88F37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008493" y="4389935"/>
            <a:ext cx="2289373" cy="83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Global Majority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Audience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23694" y="6932637"/>
            <a:ext cx="2059881" cy="834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Lower-Income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400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Household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14173200" y="4064180"/>
            <a:ext cx="3086100" cy="1543050"/>
            <a:chOff x="0" y="0"/>
            <a:chExt cx="812800" cy="4064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D6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177800" y="66675"/>
              <a:ext cx="558800" cy="3397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70"/>
                </a:lnSpc>
              </a:pPr>
              <a:r>
                <a:rPr lang="en-US" b="true" sz="2200">
                  <a:solidFill>
                    <a:srgbClr val="BF494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Social Identity Theory &amp; User-generated content 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3964085" y="6654980"/>
            <a:ext cx="3086100" cy="1543050"/>
            <a:chOff x="0" y="0"/>
            <a:chExt cx="812800" cy="4064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B649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177800" y="66675"/>
              <a:ext cx="558800" cy="3397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70"/>
                </a:lnSpc>
              </a:pPr>
              <a:r>
                <a:rPr lang="en-US" sz="2200" b="true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Budget-friendly options</a:t>
              </a:r>
            </a:p>
            <a:p>
              <a:pPr algn="ctr">
                <a:lnSpc>
                  <a:spcPts val="1275"/>
                </a:lnSpc>
              </a:pPr>
              <a:r>
                <a:rPr lang="en-US" sz="15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Review Websites and social media</a:t>
              </a:r>
              <a:r>
                <a:rPr lang="en-US" b="true" sz="1500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 </a:t>
              </a:r>
              <a:r>
                <a:rPr lang="en-US" sz="15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 </a:t>
              </a: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6511038" y="6654980"/>
            <a:ext cx="3086100" cy="1543050"/>
            <a:chOff x="0" y="0"/>
            <a:chExt cx="812800" cy="4064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E7B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177800" y="66675"/>
              <a:ext cx="558800" cy="3397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70"/>
                </a:lnSpc>
              </a:pPr>
              <a:r>
                <a:rPr lang="en-US" b="true" sz="2200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Value-based segmentation </a:t>
              </a: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9067800" y="6654980"/>
            <a:ext cx="3086100" cy="1543050"/>
            <a:chOff x="0" y="0"/>
            <a:chExt cx="812800" cy="4064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D6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177800" y="66675"/>
              <a:ext cx="558800" cy="3397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70"/>
                </a:lnSpc>
              </a:pPr>
              <a:r>
                <a:rPr lang="en-US" b="true" sz="2200">
                  <a:solidFill>
                    <a:srgbClr val="EBB64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Cost-risk balance &amp; Prospect Theory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1629016" y="6654980"/>
            <a:ext cx="3086100" cy="1543050"/>
            <a:chOff x="0" y="0"/>
            <a:chExt cx="812800" cy="406400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D6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177800" y="66675"/>
              <a:ext cx="558800" cy="3397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70"/>
                </a:lnSpc>
              </a:pPr>
              <a:r>
                <a:rPr lang="en-US" sz="2200" b="true">
                  <a:solidFill>
                    <a:srgbClr val="E88F37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Flexible choices, Testimonials,</a:t>
              </a:r>
            </a:p>
            <a:p>
              <a:pPr algn="ctr">
                <a:lnSpc>
                  <a:spcPts val="1870"/>
                </a:lnSpc>
              </a:pPr>
              <a:r>
                <a:rPr lang="en-US" b="true" sz="2200">
                  <a:solidFill>
                    <a:srgbClr val="E88F37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Price-sensitivity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4173200" y="6654980"/>
            <a:ext cx="3086100" cy="1543050"/>
            <a:chOff x="0" y="0"/>
            <a:chExt cx="812800" cy="4064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406400"/>
            </a:xfrm>
            <a:custGeom>
              <a:avLst/>
              <a:gdLst/>
              <a:ahLst/>
              <a:cxnLst/>
              <a:rect r="r" b="b" t="t" l="l"/>
              <a:pathLst>
                <a:path h="406400" w="8128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D6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177800" y="66675"/>
              <a:ext cx="558800" cy="3397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870"/>
                </a:lnSpc>
              </a:pPr>
              <a:r>
                <a:rPr lang="en-US" b="true" sz="2200">
                  <a:solidFill>
                    <a:srgbClr val="BF4949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Social Identity Theory &amp; Community sharing</a:t>
              </a: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283841" y="9077026"/>
            <a:ext cx="2639277" cy="843255"/>
          </a:xfrm>
          <a:custGeom>
            <a:avLst/>
            <a:gdLst/>
            <a:ahLst/>
            <a:cxnLst/>
            <a:rect r="r" b="b" t="t" l="l"/>
            <a:pathLst>
              <a:path h="843255" w="2639277">
                <a:moveTo>
                  <a:pt x="0" y="0"/>
                </a:moveTo>
                <a:lnTo>
                  <a:pt x="2639277" y="0"/>
                </a:lnTo>
                <a:lnTo>
                  <a:pt x="2639277" y="843254"/>
                </a:lnTo>
                <a:lnTo>
                  <a:pt x="0" y="843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6294411" y="9077026"/>
            <a:ext cx="1929778" cy="1006841"/>
          </a:xfrm>
          <a:custGeom>
            <a:avLst/>
            <a:gdLst/>
            <a:ahLst/>
            <a:cxnLst/>
            <a:rect r="r" b="b" t="t" l="l"/>
            <a:pathLst>
              <a:path h="1006841" w="1929778">
                <a:moveTo>
                  <a:pt x="0" y="0"/>
                </a:moveTo>
                <a:lnTo>
                  <a:pt x="1929778" y="0"/>
                </a:lnTo>
                <a:lnTo>
                  <a:pt x="1929778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9000"/>
            </a:blip>
            <a:stretch>
              <a:fillRect l="-27107" t="-26933" r="-33153" b="-180234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5579875" y="2697081"/>
            <a:ext cx="2209268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Harlow Solid"/>
                <a:ea typeface="Harlow Solid"/>
                <a:cs typeface="Harlow Solid"/>
                <a:sym typeface="Harlow Solid"/>
              </a:rPr>
              <a:t>Awareness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9144000" y="2697081"/>
            <a:ext cx="2556436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Harlow Solid"/>
                <a:ea typeface="Harlow Solid"/>
                <a:cs typeface="Harlow Solid"/>
                <a:sym typeface="Harlow Solid"/>
              </a:rPr>
              <a:t>Consideration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053979" y="2697081"/>
            <a:ext cx="2556436" cy="632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Harlow Solid"/>
                <a:ea typeface="Harlow Solid"/>
                <a:cs typeface="Harlow Solid"/>
                <a:sym typeface="Harlow Solid"/>
              </a:rPr>
              <a:t>Engagement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4610415" y="2697081"/>
            <a:ext cx="2830516" cy="1270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Harlow Solid"/>
                <a:ea typeface="Harlow Solid"/>
                <a:cs typeface="Harlow Solid"/>
                <a:sym typeface="Harlow Solid"/>
              </a:rPr>
              <a:t>Post-purchase behaviour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9272563" y="5632256"/>
            <a:ext cx="2057003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EBB64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(Kahneman &amp; Tversky, 1979)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6922591" y="5632289"/>
            <a:ext cx="1080790" cy="240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1"/>
              </a:lnSpc>
              <a:spcBef>
                <a:spcPct val="0"/>
              </a:spcBef>
            </a:pPr>
            <a:r>
              <a:rPr lang="en-US" sz="1401">
                <a:solidFill>
                  <a:srgbClr val="FCFCFC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(Kelman, 1958)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4715116" y="5673905"/>
            <a:ext cx="1622822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BF494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(Tajfel &amp; Turner, 1979)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6922591" y="8264705"/>
            <a:ext cx="1659831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CFCFC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(Kotler &amp; Keller, 2016)</a:t>
            </a:r>
            <a:r>
              <a:rPr lang="en-US" sz="1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9342823" y="8226605"/>
            <a:ext cx="2057003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EBB64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(Kahneman &amp; Tversky, 1979)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12607111" y="8226605"/>
            <a:ext cx="1108968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E88F37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(Monroe, 1990)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14715116" y="8264705"/>
            <a:ext cx="1622822" cy="24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BF4949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(Tajfel &amp; Turner, 1979)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3841" y="9077026"/>
            <a:ext cx="2639277" cy="843255"/>
          </a:xfrm>
          <a:custGeom>
            <a:avLst/>
            <a:gdLst/>
            <a:ahLst/>
            <a:cxnLst/>
            <a:rect r="r" b="b" t="t" l="l"/>
            <a:pathLst>
              <a:path h="843255" w="2639277">
                <a:moveTo>
                  <a:pt x="0" y="0"/>
                </a:moveTo>
                <a:lnTo>
                  <a:pt x="2639277" y="0"/>
                </a:lnTo>
                <a:lnTo>
                  <a:pt x="2639277" y="843254"/>
                </a:lnTo>
                <a:lnTo>
                  <a:pt x="0" y="8432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94411" y="9077026"/>
            <a:ext cx="1929778" cy="1006841"/>
          </a:xfrm>
          <a:custGeom>
            <a:avLst/>
            <a:gdLst/>
            <a:ahLst/>
            <a:cxnLst/>
            <a:rect r="r" b="b" t="t" l="l"/>
            <a:pathLst>
              <a:path h="1006841" w="1929778">
                <a:moveTo>
                  <a:pt x="0" y="0"/>
                </a:moveTo>
                <a:lnTo>
                  <a:pt x="1929778" y="0"/>
                </a:lnTo>
                <a:lnTo>
                  <a:pt x="1929778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</a:blip>
            <a:stretch>
              <a:fillRect l="-27107" t="-26933" r="-33153" b="-180234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7103309" y="1872599"/>
            <a:ext cx="4092903" cy="1971426"/>
            <a:chOff x="0" y="0"/>
            <a:chExt cx="1077966" cy="51922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077966" cy="519223"/>
            </a:xfrm>
            <a:custGeom>
              <a:avLst/>
              <a:gdLst/>
              <a:ahLst/>
              <a:cxnLst/>
              <a:rect r="r" b="b" t="t" l="l"/>
              <a:pathLst>
                <a:path h="519223" w="1077966">
                  <a:moveTo>
                    <a:pt x="96469" y="0"/>
                  </a:moveTo>
                  <a:lnTo>
                    <a:pt x="981497" y="0"/>
                  </a:lnTo>
                  <a:cubicBezTo>
                    <a:pt x="1007082" y="0"/>
                    <a:pt x="1031620" y="10164"/>
                    <a:pt x="1049711" y="28255"/>
                  </a:cubicBezTo>
                  <a:cubicBezTo>
                    <a:pt x="1067802" y="46347"/>
                    <a:pt x="1077966" y="70884"/>
                    <a:pt x="1077966" y="96469"/>
                  </a:cubicBezTo>
                  <a:lnTo>
                    <a:pt x="1077966" y="422754"/>
                  </a:lnTo>
                  <a:cubicBezTo>
                    <a:pt x="1077966" y="476033"/>
                    <a:pt x="1034776" y="519223"/>
                    <a:pt x="981497" y="519223"/>
                  </a:cubicBezTo>
                  <a:lnTo>
                    <a:pt x="96469" y="519223"/>
                  </a:lnTo>
                  <a:cubicBezTo>
                    <a:pt x="43191" y="519223"/>
                    <a:pt x="0" y="476033"/>
                    <a:pt x="0" y="422754"/>
                  </a:cubicBezTo>
                  <a:lnTo>
                    <a:pt x="0" y="96469"/>
                  </a:lnTo>
                  <a:cubicBezTo>
                    <a:pt x="0" y="43191"/>
                    <a:pt x="43191" y="0"/>
                    <a:pt x="96469" y="0"/>
                  </a:cubicBezTo>
                  <a:close/>
                </a:path>
              </a:pathLst>
            </a:custGeom>
            <a:solidFill>
              <a:srgbClr val="E88F3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28575"/>
              <a:ext cx="1077966" cy="54779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48"/>
                </a:lnSpc>
              </a:pPr>
              <a:r>
                <a:rPr lang="en-US" sz="2400" b="true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STRATEGY RECOMMENDATION</a:t>
              </a:r>
            </a:p>
            <a:p>
              <a:pPr algn="ctr">
                <a:lnSpc>
                  <a:spcPts val="3048"/>
                </a:lnSpc>
              </a:pPr>
              <a:r>
                <a:rPr lang="en-US" b="true" sz="2400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based on primary data, survey results &amp; interview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966756" y="276247"/>
            <a:ext cx="13106921" cy="13239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502"/>
              </a:lnSpc>
              <a:spcBef>
                <a:spcPct val="0"/>
              </a:spcBef>
            </a:pPr>
            <a:r>
              <a:rPr lang="en-US" sz="7501">
                <a:solidFill>
                  <a:srgbClr val="EBB649"/>
                </a:solidFill>
                <a:latin typeface="Harlow Solid"/>
                <a:ea typeface="Harlow Solid"/>
                <a:cs typeface="Harlow Solid"/>
                <a:sym typeface="Harlow Solid"/>
              </a:rPr>
              <a:t>RBO’s value proposition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103309" y="5836466"/>
            <a:ext cx="4092903" cy="1439189"/>
            <a:chOff x="0" y="0"/>
            <a:chExt cx="1077966" cy="37904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077966" cy="379046"/>
            </a:xfrm>
            <a:custGeom>
              <a:avLst/>
              <a:gdLst/>
              <a:ahLst/>
              <a:cxnLst/>
              <a:rect r="r" b="b" t="t" l="l"/>
              <a:pathLst>
                <a:path h="379046" w="1077966">
                  <a:moveTo>
                    <a:pt x="96469" y="0"/>
                  </a:moveTo>
                  <a:lnTo>
                    <a:pt x="981497" y="0"/>
                  </a:lnTo>
                  <a:cubicBezTo>
                    <a:pt x="1007082" y="0"/>
                    <a:pt x="1031620" y="10164"/>
                    <a:pt x="1049711" y="28255"/>
                  </a:cubicBezTo>
                  <a:cubicBezTo>
                    <a:pt x="1067802" y="46347"/>
                    <a:pt x="1077966" y="70884"/>
                    <a:pt x="1077966" y="96469"/>
                  </a:cubicBezTo>
                  <a:lnTo>
                    <a:pt x="1077966" y="282577"/>
                  </a:lnTo>
                  <a:cubicBezTo>
                    <a:pt x="1077966" y="335855"/>
                    <a:pt x="1034776" y="379046"/>
                    <a:pt x="981497" y="379046"/>
                  </a:cubicBezTo>
                  <a:lnTo>
                    <a:pt x="96469" y="379046"/>
                  </a:lnTo>
                  <a:cubicBezTo>
                    <a:pt x="43191" y="379046"/>
                    <a:pt x="0" y="335855"/>
                    <a:pt x="0" y="282577"/>
                  </a:cubicBezTo>
                  <a:lnTo>
                    <a:pt x="0" y="96469"/>
                  </a:lnTo>
                  <a:cubicBezTo>
                    <a:pt x="0" y="43191"/>
                    <a:pt x="43191" y="0"/>
                    <a:pt x="96469" y="0"/>
                  </a:cubicBezTo>
                  <a:close/>
                </a:path>
              </a:pathLst>
            </a:custGeom>
            <a:solidFill>
              <a:srgbClr val="E88F3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85725"/>
              <a:ext cx="1077966" cy="4647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96"/>
                </a:lnSpc>
              </a:pPr>
              <a:r>
                <a:rPr lang="en-US" sz="2400" b="true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IMPLEMENTATION </a:t>
              </a:r>
            </a:p>
            <a:p>
              <a:pPr algn="ctr">
                <a:lnSpc>
                  <a:spcPts val="3696"/>
                </a:lnSpc>
              </a:pPr>
              <a:r>
                <a:rPr lang="en-US" sz="2400" b="true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THROUGH</a:t>
              </a:r>
            </a:p>
            <a:p>
              <a:pPr algn="ctr">
                <a:lnSpc>
                  <a:spcPts val="3696"/>
                </a:lnSpc>
              </a:pPr>
              <a:r>
                <a:rPr lang="en-US" b="true" sz="2400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Cultural integration</a:t>
              </a:r>
            </a:p>
          </p:txBody>
        </p:sp>
      </p:grpSp>
      <p:sp>
        <p:nvSpPr>
          <p:cNvPr name="AutoShape 12" id="12"/>
          <p:cNvSpPr/>
          <p:nvPr/>
        </p:nvSpPr>
        <p:spPr>
          <a:xfrm flipH="true">
            <a:off x="11207732" y="4840245"/>
            <a:ext cx="1911555" cy="185889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3" id="13"/>
          <p:cNvSpPr/>
          <p:nvPr/>
        </p:nvSpPr>
        <p:spPr>
          <a:xfrm>
            <a:off x="5358531" y="4424154"/>
            <a:ext cx="1744778" cy="2131907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4" id="14"/>
          <p:cNvSpPr txBox="true"/>
          <p:nvPr/>
        </p:nvSpPr>
        <p:spPr>
          <a:xfrm rot="0">
            <a:off x="3908636" y="4022494"/>
            <a:ext cx="2610044" cy="40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1"/>
              </a:lnSpc>
              <a:spcBef>
                <a:spcPct val="0"/>
              </a:spcBef>
            </a:pPr>
            <a:r>
              <a:rPr lang="en-US" sz="2336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(+) Brand perception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8313657" y="4615603"/>
            <a:ext cx="1672207" cy="40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1"/>
              </a:lnSpc>
              <a:spcBef>
                <a:spcPct val="0"/>
              </a:spcBef>
            </a:pPr>
            <a:r>
              <a:rPr lang="en-US" sz="2336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(+) Inclusivity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1859211" y="3984835"/>
            <a:ext cx="2520153" cy="40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1"/>
              </a:lnSpc>
              <a:spcBef>
                <a:spcPct val="0"/>
              </a:spcBef>
            </a:pPr>
            <a:r>
              <a:rPr lang="en-US" sz="2336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(+) Digital offerings</a:t>
            </a:r>
          </a:p>
        </p:txBody>
      </p:sp>
      <p:sp>
        <p:nvSpPr>
          <p:cNvPr name="AutoShape 17" id="17"/>
          <p:cNvSpPr/>
          <p:nvPr/>
        </p:nvSpPr>
        <p:spPr>
          <a:xfrm flipH="true">
            <a:off x="5454510" y="2858312"/>
            <a:ext cx="1648799" cy="1211807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8" id="18"/>
          <p:cNvSpPr/>
          <p:nvPr/>
        </p:nvSpPr>
        <p:spPr>
          <a:xfrm>
            <a:off x="9149760" y="3844025"/>
            <a:ext cx="0" cy="819203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19" id="19"/>
          <p:cNvSpPr/>
          <p:nvPr/>
        </p:nvSpPr>
        <p:spPr>
          <a:xfrm>
            <a:off x="11202592" y="2876261"/>
            <a:ext cx="1916696" cy="1156198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0" id="20"/>
          <p:cNvSpPr/>
          <p:nvPr/>
        </p:nvSpPr>
        <p:spPr>
          <a:xfrm flipH="true">
            <a:off x="9168810" y="5017262"/>
            <a:ext cx="0" cy="819203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1" id="21"/>
          <p:cNvSpPr/>
          <p:nvPr/>
        </p:nvSpPr>
        <p:spPr>
          <a:xfrm flipH="true">
            <a:off x="8189822" y="7346469"/>
            <a:ext cx="966467" cy="842917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22" id="22"/>
          <p:cNvSpPr txBox="true"/>
          <p:nvPr/>
        </p:nvSpPr>
        <p:spPr>
          <a:xfrm rot="0">
            <a:off x="4922882" y="8356835"/>
            <a:ext cx="3606388" cy="40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1"/>
              </a:lnSpc>
              <a:spcBef>
                <a:spcPct val="0"/>
              </a:spcBef>
            </a:pPr>
            <a:r>
              <a:rPr lang="en-US" sz="2336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Creating an emotional bond</a:t>
            </a:r>
          </a:p>
        </p:txBody>
      </p:sp>
      <p:sp>
        <p:nvSpPr>
          <p:cNvPr name="AutoShape 23" id="23"/>
          <p:cNvSpPr/>
          <p:nvPr/>
        </p:nvSpPr>
        <p:spPr>
          <a:xfrm flipH="true">
            <a:off x="9144448" y="7275655"/>
            <a:ext cx="5313" cy="2101499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24" id="24"/>
          <p:cNvSpPr txBox="true"/>
          <p:nvPr/>
        </p:nvSpPr>
        <p:spPr>
          <a:xfrm rot="0">
            <a:off x="7316915" y="9329529"/>
            <a:ext cx="3654170" cy="40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1"/>
              </a:lnSpc>
              <a:spcBef>
                <a:spcPct val="0"/>
              </a:spcBef>
            </a:pPr>
            <a:r>
              <a:rPr lang="en-US" sz="2336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Increasing cultural relevance</a:t>
            </a:r>
          </a:p>
        </p:txBody>
      </p:sp>
      <p:sp>
        <p:nvSpPr>
          <p:cNvPr name="AutoShape 25" id="25"/>
          <p:cNvSpPr/>
          <p:nvPr/>
        </p:nvSpPr>
        <p:spPr>
          <a:xfrm>
            <a:off x="9136668" y="7359994"/>
            <a:ext cx="965911" cy="958091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26" id="26"/>
          <p:cNvSpPr txBox="true"/>
          <p:nvPr/>
        </p:nvSpPr>
        <p:spPr>
          <a:xfrm rot="0">
            <a:off x="9619623" y="8456128"/>
            <a:ext cx="4759741" cy="401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71"/>
              </a:lnSpc>
              <a:spcBef>
                <a:spcPct val="0"/>
              </a:spcBef>
            </a:pPr>
            <a:r>
              <a:rPr lang="en-US" sz="2336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Draw younger &amp; international viewers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0">
            <a:off x="-8476393" y="4155925"/>
            <a:ext cx="12218674" cy="11287000"/>
          </a:xfrm>
          <a:custGeom>
            <a:avLst/>
            <a:gdLst/>
            <a:ahLst/>
            <a:cxnLst/>
            <a:rect r="r" b="b" t="t" l="l"/>
            <a:pathLst>
              <a:path h="11287000" w="12218674">
                <a:moveTo>
                  <a:pt x="0" y="11287000"/>
                </a:moveTo>
                <a:lnTo>
                  <a:pt x="12218674" y="11287000"/>
                </a:lnTo>
                <a:lnTo>
                  <a:pt x="12218674" y="0"/>
                </a:lnTo>
                <a:lnTo>
                  <a:pt x="0" y="0"/>
                </a:lnTo>
                <a:lnTo>
                  <a:pt x="0" y="112870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904" y="128844"/>
            <a:ext cx="1486598" cy="1622481"/>
          </a:xfrm>
          <a:custGeom>
            <a:avLst/>
            <a:gdLst/>
            <a:ahLst/>
            <a:cxnLst/>
            <a:rect r="r" b="b" t="t" l="l"/>
            <a:pathLst>
              <a:path h="1622481" w="1486598">
                <a:moveTo>
                  <a:pt x="0" y="0"/>
                </a:moveTo>
                <a:lnTo>
                  <a:pt x="1486598" y="0"/>
                </a:lnTo>
                <a:lnTo>
                  <a:pt x="1486598" y="1622481"/>
                </a:lnTo>
                <a:lnTo>
                  <a:pt x="0" y="16224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459328" y="464882"/>
            <a:ext cx="7369343" cy="1962088"/>
          </a:xfrm>
          <a:custGeom>
            <a:avLst/>
            <a:gdLst/>
            <a:ahLst/>
            <a:cxnLst/>
            <a:rect r="r" b="b" t="t" l="l"/>
            <a:pathLst>
              <a:path h="1962088" w="7369343">
                <a:moveTo>
                  <a:pt x="0" y="0"/>
                </a:moveTo>
                <a:lnTo>
                  <a:pt x="7369344" y="0"/>
                </a:lnTo>
                <a:lnTo>
                  <a:pt x="7369344" y="1962088"/>
                </a:lnTo>
                <a:lnTo>
                  <a:pt x="0" y="19620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956199" y="811346"/>
            <a:ext cx="6356565" cy="1116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62"/>
              </a:lnSpc>
              <a:spcBef>
                <a:spcPct val="0"/>
              </a:spcBef>
            </a:pPr>
            <a:r>
              <a:rPr lang="en-US" sz="633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Campaign Objective</a:t>
            </a:r>
          </a:p>
        </p:txBody>
      </p:sp>
      <p:sp>
        <p:nvSpPr>
          <p:cNvPr name="Freeform 7" id="7"/>
          <p:cNvSpPr/>
          <p:nvPr/>
        </p:nvSpPr>
        <p:spPr>
          <a:xfrm flipH="false" flipV="true" rot="5400000">
            <a:off x="7895424" y="3282490"/>
            <a:ext cx="8605048" cy="4722020"/>
          </a:xfrm>
          <a:custGeom>
            <a:avLst/>
            <a:gdLst/>
            <a:ahLst/>
            <a:cxnLst/>
            <a:rect r="r" b="b" t="t" l="l"/>
            <a:pathLst>
              <a:path h="4722020" w="8605048">
                <a:moveTo>
                  <a:pt x="0" y="4722020"/>
                </a:moveTo>
                <a:lnTo>
                  <a:pt x="8605048" y="4722020"/>
                </a:lnTo>
                <a:lnTo>
                  <a:pt x="8605048" y="0"/>
                </a:lnTo>
                <a:lnTo>
                  <a:pt x="0" y="0"/>
                </a:lnTo>
                <a:lnTo>
                  <a:pt x="0" y="472202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3633893" y="1528700"/>
            <a:ext cx="1449475" cy="1449475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D49A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328642" y="2876162"/>
            <a:ext cx="1449475" cy="1449475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73C5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3502855" y="4155925"/>
            <a:ext cx="1449475" cy="1449475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C97CB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545019" y="5605400"/>
            <a:ext cx="1449475" cy="1449475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BAC7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0269757" y="8308825"/>
            <a:ext cx="1449475" cy="1449475"/>
            <a:chOff x="0" y="0"/>
            <a:chExt cx="812800" cy="8128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95C74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2730492" y="6786500"/>
            <a:ext cx="1449475" cy="1449475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C195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0">
            <a:off x="13884692" y="4572052"/>
            <a:ext cx="685800" cy="617220"/>
          </a:xfrm>
          <a:custGeom>
            <a:avLst/>
            <a:gdLst/>
            <a:ahLst/>
            <a:cxnLst/>
            <a:rect r="r" b="b" t="t" l="l"/>
            <a:pathLst>
              <a:path h="617220" w="685800">
                <a:moveTo>
                  <a:pt x="0" y="0"/>
                </a:moveTo>
                <a:lnTo>
                  <a:pt x="685800" y="0"/>
                </a:lnTo>
                <a:lnTo>
                  <a:pt x="685800" y="617220"/>
                </a:lnTo>
                <a:lnTo>
                  <a:pt x="0" y="6172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7" id="27"/>
          <p:cNvSpPr/>
          <p:nvPr/>
        </p:nvSpPr>
        <p:spPr>
          <a:xfrm flipH="false" flipV="false" rot="0">
            <a:off x="9926857" y="6026243"/>
            <a:ext cx="685800" cy="607790"/>
          </a:xfrm>
          <a:custGeom>
            <a:avLst/>
            <a:gdLst/>
            <a:ahLst/>
            <a:cxnLst/>
            <a:rect r="r" b="b" t="t" l="l"/>
            <a:pathLst>
              <a:path h="607790" w="685800">
                <a:moveTo>
                  <a:pt x="0" y="0"/>
                </a:moveTo>
                <a:lnTo>
                  <a:pt x="685800" y="0"/>
                </a:lnTo>
                <a:lnTo>
                  <a:pt x="685800" y="607790"/>
                </a:lnTo>
                <a:lnTo>
                  <a:pt x="0" y="6077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28" id="28"/>
          <p:cNvGrpSpPr/>
          <p:nvPr/>
        </p:nvGrpSpPr>
        <p:grpSpPr>
          <a:xfrm rot="0">
            <a:off x="6285456" y="8308825"/>
            <a:ext cx="3696577" cy="1424520"/>
            <a:chOff x="0" y="0"/>
            <a:chExt cx="4928769" cy="1899359"/>
          </a:xfrm>
        </p:grpSpPr>
        <p:sp>
          <p:nvSpPr>
            <p:cNvPr name="TextBox 29" id="29"/>
            <p:cNvSpPr txBox="true"/>
            <p:nvPr/>
          </p:nvSpPr>
          <p:spPr>
            <a:xfrm rot="0">
              <a:off x="0" y="-76200"/>
              <a:ext cx="4928769" cy="13021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920"/>
                </a:lnSpc>
              </a:pPr>
              <a:r>
                <a:rPr lang="en-US" sz="2800">
                  <a:solidFill>
                    <a:srgbClr val="FFFFFF"/>
                  </a:solidFill>
                  <a:latin typeface="Harlow Solid"/>
                  <a:ea typeface="Harlow Solid"/>
                  <a:cs typeface="Harlow Solid"/>
                  <a:sym typeface="Harlow Solid"/>
                </a:rPr>
                <a:t>Perception of Elitism and Inaccessibility 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0" y="1512646"/>
              <a:ext cx="4928769" cy="3867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Based on secondary data.</a:t>
              </a:r>
            </a:p>
          </p:txBody>
        </p:sp>
      </p:grpSp>
      <p:sp>
        <p:nvSpPr>
          <p:cNvPr name="Freeform 31" id="31"/>
          <p:cNvSpPr/>
          <p:nvPr/>
        </p:nvSpPr>
        <p:spPr>
          <a:xfrm flipH="false" flipV="true" rot="5400000">
            <a:off x="7352196" y="11481663"/>
            <a:ext cx="8605048" cy="4722020"/>
          </a:xfrm>
          <a:custGeom>
            <a:avLst/>
            <a:gdLst/>
            <a:ahLst/>
            <a:cxnLst/>
            <a:rect r="r" b="b" t="t" l="l"/>
            <a:pathLst>
              <a:path h="4722020" w="8605048">
                <a:moveTo>
                  <a:pt x="0" y="4722020"/>
                </a:moveTo>
                <a:lnTo>
                  <a:pt x="8605048" y="4722020"/>
                </a:lnTo>
                <a:lnTo>
                  <a:pt x="8605048" y="0"/>
                </a:lnTo>
                <a:lnTo>
                  <a:pt x="0" y="0"/>
                </a:lnTo>
                <a:lnTo>
                  <a:pt x="0" y="472202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283841" y="9077026"/>
            <a:ext cx="2639277" cy="843255"/>
          </a:xfrm>
          <a:custGeom>
            <a:avLst/>
            <a:gdLst/>
            <a:ahLst/>
            <a:cxnLst/>
            <a:rect r="r" b="b" t="t" l="l"/>
            <a:pathLst>
              <a:path h="843255" w="2639277">
                <a:moveTo>
                  <a:pt x="0" y="0"/>
                </a:moveTo>
                <a:lnTo>
                  <a:pt x="2639277" y="0"/>
                </a:lnTo>
                <a:lnTo>
                  <a:pt x="2639277" y="843254"/>
                </a:lnTo>
                <a:lnTo>
                  <a:pt x="0" y="8432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6294411" y="9077026"/>
            <a:ext cx="1929778" cy="1006841"/>
          </a:xfrm>
          <a:custGeom>
            <a:avLst/>
            <a:gdLst/>
            <a:ahLst/>
            <a:cxnLst/>
            <a:rect r="r" b="b" t="t" l="l"/>
            <a:pathLst>
              <a:path h="1006841" w="1929778">
                <a:moveTo>
                  <a:pt x="0" y="0"/>
                </a:moveTo>
                <a:lnTo>
                  <a:pt x="1929778" y="0"/>
                </a:lnTo>
                <a:lnTo>
                  <a:pt x="1929778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9000"/>
            </a:blip>
            <a:stretch>
              <a:fillRect l="-27107" t="-26933" r="-33153" b="-180234"/>
            </a:stretch>
          </a:blipFill>
        </p:spPr>
      </p:sp>
      <p:grpSp>
        <p:nvGrpSpPr>
          <p:cNvPr name="Group 34" id="34"/>
          <p:cNvGrpSpPr>
            <a:grpSpLocks noChangeAspect="true"/>
          </p:cNvGrpSpPr>
          <p:nvPr/>
        </p:nvGrpSpPr>
        <p:grpSpPr>
          <a:xfrm rot="0">
            <a:off x="1566097" y="2891480"/>
            <a:ext cx="4100233" cy="5848656"/>
            <a:chOff x="0" y="0"/>
            <a:chExt cx="4453128" cy="6352032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186309" y="189865"/>
              <a:ext cx="4073525" cy="5968238"/>
            </a:xfrm>
            <a:custGeom>
              <a:avLst/>
              <a:gdLst/>
              <a:ahLst/>
              <a:cxnLst/>
              <a:rect r="r" b="b" t="t" l="l"/>
              <a:pathLst>
                <a:path h="5968238" w="4073525">
                  <a:moveTo>
                    <a:pt x="4073525" y="3208782"/>
                  </a:moveTo>
                  <a:lnTo>
                    <a:pt x="4073525" y="5746242"/>
                  </a:lnTo>
                  <a:cubicBezTo>
                    <a:pt x="3965321" y="5775452"/>
                    <a:pt x="3880104" y="5860288"/>
                    <a:pt x="3850386" y="5968238"/>
                  </a:cubicBezTo>
                  <a:lnTo>
                    <a:pt x="228981" y="5968238"/>
                  </a:lnTo>
                  <a:cubicBezTo>
                    <a:pt x="198755" y="5858383"/>
                    <a:pt x="110871" y="5772277"/>
                    <a:pt x="0" y="5744591"/>
                  </a:cubicBezTo>
                  <a:lnTo>
                    <a:pt x="0" y="3211575"/>
                  </a:lnTo>
                  <a:cubicBezTo>
                    <a:pt x="85598" y="3173475"/>
                    <a:pt x="145415" y="3087750"/>
                    <a:pt x="145415" y="2987928"/>
                  </a:cubicBezTo>
                  <a:cubicBezTo>
                    <a:pt x="145415" y="2888106"/>
                    <a:pt x="85598" y="2802381"/>
                    <a:pt x="0" y="2764281"/>
                  </a:cubicBezTo>
                  <a:lnTo>
                    <a:pt x="0" y="231267"/>
                  </a:lnTo>
                  <a:cubicBezTo>
                    <a:pt x="113538" y="202946"/>
                    <a:pt x="202819" y="113538"/>
                    <a:pt x="231013" y="0"/>
                  </a:cubicBezTo>
                  <a:lnTo>
                    <a:pt x="3848354" y="0"/>
                  </a:lnTo>
                  <a:cubicBezTo>
                    <a:pt x="3876040" y="111633"/>
                    <a:pt x="3962781" y="199771"/>
                    <a:pt x="4073525" y="229743"/>
                  </a:cubicBezTo>
                  <a:lnTo>
                    <a:pt x="4073525" y="2767203"/>
                  </a:lnTo>
                  <a:cubicBezTo>
                    <a:pt x="3991102" y="2806573"/>
                    <a:pt x="3933952" y="2890520"/>
                    <a:pt x="3933952" y="2988056"/>
                  </a:cubicBezTo>
                  <a:cubicBezTo>
                    <a:pt x="3933952" y="3085592"/>
                    <a:pt x="3991102" y="3169412"/>
                    <a:pt x="4073525" y="3208909"/>
                  </a:cubicBezTo>
                  <a:close/>
                </a:path>
              </a:pathLst>
            </a:custGeom>
            <a:blipFill>
              <a:blip r:embed="rId15"/>
              <a:stretch>
                <a:fillRect l="-1792" t="0" r="-1792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4453128" cy="6352032"/>
            </a:xfrm>
            <a:custGeom>
              <a:avLst/>
              <a:gdLst/>
              <a:ahLst/>
              <a:cxnLst/>
              <a:rect r="r" b="b" t="t" l="l"/>
              <a:pathLst>
                <a:path h="6352032" w="4453128">
                  <a:moveTo>
                    <a:pt x="4453128" y="6352032"/>
                  </a:moveTo>
                  <a:lnTo>
                    <a:pt x="0" y="6352032"/>
                  </a:lnTo>
                  <a:lnTo>
                    <a:pt x="0" y="0"/>
                  </a:lnTo>
                  <a:lnTo>
                    <a:pt x="4453128" y="0"/>
                  </a:lnTo>
                  <a:lnTo>
                    <a:pt x="4453128" y="6352032"/>
                  </a:lnTo>
                  <a:close/>
                </a:path>
              </a:pathLst>
            </a:custGeom>
            <a:blipFill>
              <a:blip r:embed="rId16"/>
              <a:stretch>
                <a:fillRect l="-13" t="0" r="-13" b="0"/>
              </a:stretch>
            </a:blipFill>
          </p:spPr>
        </p:sp>
      </p:grpSp>
      <p:sp>
        <p:nvSpPr>
          <p:cNvPr name="Freeform 37" id="37"/>
          <p:cNvSpPr/>
          <p:nvPr/>
        </p:nvSpPr>
        <p:spPr>
          <a:xfrm flipH="false" flipV="false" rot="0">
            <a:off x="10513449" y="8598854"/>
            <a:ext cx="1058885" cy="844461"/>
          </a:xfrm>
          <a:custGeom>
            <a:avLst/>
            <a:gdLst/>
            <a:ahLst/>
            <a:cxnLst/>
            <a:rect r="r" b="b" t="t" l="l"/>
            <a:pathLst>
              <a:path h="844461" w="1058885">
                <a:moveTo>
                  <a:pt x="0" y="0"/>
                </a:moveTo>
                <a:lnTo>
                  <a:pt x="1058885" y="0"/>
                </a:lnTo>
                <a:lnTo>
                  <a:pt x="1058885" y="844461"/>
                </a:lnTo>
                <a:lnTo>
                  <a:pt x="0" y="84446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13077352" y="7085735"/>
            <a:ext cx="851006" cy="851006"/>
          </a:xfrm>
          <a:custGeom>
            <a:avLst/>
            <a:gdLst/>
            <a:ahLst/>
            <a:cxnLst/>
            <a:rect r="r" b="b" t="t" l="l"/>
            <a:pathLst>
              <a:path h="851006" w="851006">
                <a:moveTo>
                  <a:pt x="0" y="0"/>
                </a:moveTo>
                <a:lnTo>
                  <a:pt x="851006" y="0"/>
                </a:lnTo>
                <a:lnTo>
                  <a:pt x="851006" y="851006"/>
                </a:lnTo>
                <a:lnTo>
                  <a:pt x="0" y="8510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14004524" y="1899331"/>
            <a:ext cx="708213" cy="708213"/>
          </a:xfrm>
          <a:custGeom>
            <a:avLst/>
            <a:gdLst/>
            <a:ahLst/>
            <a:cxnLst/>
            <a:rect r="r" b="b" t="t" l="l"/>
            <a:pathLst>
              <a:path h="708213" w="708213">
                <a:moveTo>
                  <a:pt x="0" y="0"/>
                </a:moveTo>
                <a:lnTo>
                  <a:pt x="708213" y="0"/>
                </a:lnTo>
                <a:lnTo>
                  <a:pt x="708213" y="708213"/>
                </a:lnTo>
                <a:lnTo>
                  <a:pt x="0" y="70821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1590113" y="3172378"/>
            <a:ext cx="926533" cy="857043"/>
          </a:xfrm>
          <a:custGeom>
            <a:avLst/>
            <a:gdLst/>
            <a:ahLst/>
            <a:cxnLst/>
            <a:rect r="r" b="b" t="t" l="l"/>
            <a:pathLst>
              <a:path h="857043" w="926533">
                <a:moveTo>
                  <a:pt x="0" y="0"/>
                </a:moveTo>
                <a:lnTo>
                  <a:pt x="926533" y="0"/>
                </a:lnTo>
                <a:lnTo>
                  <a:pt x="926533" y="857043"/>
                </a:lnTo>
                <a:lnTo>
                  <a:pt x="0" y="85704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15185456" y="1528700"/>
            <a:ext cx="2970955" cy="1872195"/>
            <a:chOff x="0" y="0"/>
            <a:chExt cx="3961274" cy="2496259"/>
          </a:xfrm>
        </p:grpSpPr>
        <p:sp>
          <p:nvSpPr>
            <p:cNvPr name="TextBox 42" id="42"/>
            <p:cNvSpPr txBox="true"/>
            <p:nvPr/>
          </p:nvSpPr>
          <p:spPr>
            <a:xfrm rot="0">
              <a:off x="0" y="-76200"/>
              <a:ext cx="3961274" cy="6417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</a:pPr>
              <a:r>
                <a:rPr lang="en-US" sz="2800">
                  <a:solidFill>
                    <a:srgbClr val="FFFFFF"/>
                  </a:solidFill>
                  <a:latin typeface="Harlow Solid"/>
                  <a:ea typeface="Harlow Solid"/>
                  <a:cs typeface="Harlow Solid"/>
                  <a:sym typeface="Harlow Solid"/>
                </a:rPr>
                <a:t>Video Campaign</a:t>
              </a:r>
            </a:p>
          </p:txBody>
        </p:sp>
        <p:sp>
          <p:nvSpPr>
            <p:cNvPr name="TextBox 43" id="43"/>
            <p:cNvSpPr txBox="true"/>
            <p:nvPr/>
          </p:nvSpPr>
          <p:spPr>
            <a:xfrm rot="0">
              <a:off x="0" y="852246"/>
              <a:ext cx="3961274" cy="16440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Amazon Prime Ads, Netflix Ads, Cinema Ads, YouTube Ads. Promoting inclusivity and streaming platform.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8071936" y="2876162"/>
            <a:ext cx="2970955" cy="1557870"/>
            <a:chOff x="0" y="0"/>
            <a:chExt cx="3961274" cy="2077159"/>
          </a:xfrm>
        </p:grpSpPr>
        <p:sp>
          <p:nvSpPr>
            <p:cNvPr name="TextBox 45" id="45"/>
            <p:cNvSpPr txBox="true"/>
            <p:nvPr/>
          </p:nvSpPr>
          <p:spPr>
            <a:xfrm rot="0">
              <a:off x="0" y="-76200"/>
              <a:ext cx="3961274" cy="6417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920"/>
                </a:lnSpc>
              </a:pPr>
              <a:r>
                <a:rPr lang="en-US" sz="2800">
                  <a:solidFill>
                    <a:srgbClr val="FFFFFF"/>
                  </a:solidFill>
                  <a:latin typeface="Harlow Solid"/>
                  <a:ea typeface="Harlow Solid"/>
                  <a:cs typeface="Harlow Solid"/>
                  <a:sym typeface="Harlow Solid"/>
                </a:rPr>
                <a:t>Offline Campaign</a:t>
              </a:r>
            </a:p>
          </p:txBody>
        </p:sp>
        <p:sp>
          <p:nvSpPr>
            <p:cNvPr name="TextBox 46" id="46"/>
            <p:cNvSpPr txBox="true"/>
            <p:nvPr/>
          </p:nvSpPr>
          <p:spPr>
            <a:xfrm rot="0">
              <a:off x="0" y="852246"/>
              <a:ext cx="3961274" cy="12249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Bus and underground advertisements. Cinema posters and merchandise.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6285456" y="5809427"/>
            <a:ext cx="2970955" cy="1243545"/>
            <a:chOff x="0" y="0"/>
            <a:chExt cx="3961274" cy="1658059"/>
          </a:xfrm>
        </p:grpSpPr>
        <p:sp>
          <p:nvSpPr>
            <p:cNvPr name="TextBox 48" id="48"/>
            <p:cNvSpPr txBox="true"/>
            <p:nvPr/>
          </p:nvSpPr>
          <p:spPr>
            <a:xfrm rot="0">
              <a:off x="0" y="-76200"/>
              <a:ext cx="3961274" cy="6417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3920"/>
                </a:lnSpc>
              </a:pPr>
              <a:r>
                <a:rPr lang="en-US" sz="2800">
                  <a:solidFill>
                    <a:srgbClr val="FFFFFF"/>
                  </a:solidFill>
                  <a:latin typeface="Harlow Solid"/>
                  <a:ea typeface="Harlow Solid"/>
                  <a:cs typeface="Harlow Solid"/>
                  <a:sym typeface="Harlow Solid"/>
                </a:rPr>
                <a:t>Campaign Message</a:t>
              </a:r>
            </a:p>
          </p:txBody>
        </p:sp>
        <p:sp>
          <p:nvSpPr>
            <p:cNvPr name="TextBox 49" id="49"/>
            <p:cNvSpPr txBox="true"/>
            <p:nvPr/>
          </p:nvSpPr>
          <p:spPr>
            <a:xfrm rot="0">
              <a:off x="0" y="852246"/>
              <a:ext cx="3961274" cy="8058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Experience the magic, anywhere.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15233774" y="4257938"/>
            <a:ext cx="2970955" cy="1557870"/>
            <a:chOff x="0" y="0"/>
            <a:chExt cx="3961274" cy="2077159"/>
          </a:xfrm>
        </p:grpSpPr>
        <p:sp>
          <p:nvSpPr>
            <p:cNvPr name="TextBox 51" id="51"/>
            <p:cNvSpPr txBox="true"/>
            <p:nvPr/>
          </p:nvSpPr>
          <p:spPr>
            <a:xfrm rot="0">
              <a:off x="0" y="-76200"/>
              <a:ext cx="3961274" cy="6417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</a:pPr>
              <a:r>
                <a:rPr lang="en-US" sz="2800">
                  <a:solidFill>
                    <a:srgbClr val="FFFFFF"/>
                  </a:solidFill>
                  <a:latin typeface="Harlow Solid"/>
                  <a:ea typeface="Harlow Solid"/>
                  <a:cs typeface="Harlow Solid"/>
                  <a:sym typeface="Harlow Solid"/>
                </a:rPr>
                <a:t>Digital Campaign</a:t>
              </a:r>
            </a:p>
          </p:txBody>
        </p:sp>
        <p:sp>
          <p:nvSpPr>
            <p:cNvPr name="TextBox 52" id="52"/>
            <p:cNvSpPr txBox="true"/>
            <p:nvPr/>
          </p:nvSpPr>
          <p:spPr>
            <a:xfrm rot="0">
              <a:off x="0" y="852246"/>
              <a:ext cx="3961274" cy="12249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Social media, including TikTok and Instagram. Influencer campaigns.</a:t>
              </a: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14465717" y="7063376"/>
            <a:ext cx="2970955" cy="1557870"/>
            <a:chOff x="0" y="0"/>
            <a:chExt cx="3961274" cy="2077159"/>
          </a:xfrm>
        </p:grpSpPr>
        <p:sp>
          <p:nvSpPr>
            <p:cNvPr name="TextBox 54" id="54"/>
            <p:cNvSpPr txBox="true"/>
            <p:nvPr/>
          </p:nvSpPr>
          <p:spPr>
            <a:xfrm rot="0">
              <a:off x="0" y="-76200"/>
              <a:ext cx="3961274" cy="6417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920"/>
                </a:lnSpc>
              </a:pPr>
              <a:r>
                <a:rPr lang="en-US" sz="2800">
                  <a:solidFill>
                    <a:srgbClr val="FFFFFF"/>
                  </a:solidFill>
                  <a:latin typeface="Harlow Solid"/>
                  <a:ea typeface="Harlow Solid"/>
                  <a:cs typeface="Harlow Solid"/>
                  <a:sym typeface="Harlow Solid"/>
                </a:rPr>
                <a:t>Campaign Objective</a:t>
              </a:r>
            </a:p>
          </p:txBody>
        </p:sp>
        <p:sp>
          <p:nvSpPr>
            <p:cNvPr name="TextBox 55" id="55"/>
            <p:cNvSpPr txBox="true"/>
            <p:nvPr/>
          </p:nvSpPr>
          <p:spPr>
            <a:xfrm rot="0">
              <a:off x="0" y="852246"/>
              <a:ext cx="3961274" cy="12249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Change perception for younger audiences. Promote streaming service.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3586766" y="-5758989"/>
            <a:ext cx="12218674" cy="11287000"/>
          </a:xfrm>
          <a:custGeom>
            <a:avLst/>
            <a:gdLst/>
            <a:ahLst/>
            <a:cxnLst/>
            <a:rect r="r" b="b" t="t" l="l"/>
            <a:pathLst>
              <a:path h="11287000" w="12218674">
                <a:moveTo>
                  <a:pt x="12218674" y="0"/>
                </a:moveTo>
                <a:lnTo>
                  <a:pt x="0" y="0"/>
                </a:lnTo>
                <a:lnTo>
                  <a:pt x="0" y="11287000"/>
                </a:lnTo>
                <a:lnTo>
                  <a:pt x="12218674" y="11287000"/>
                </a:lnTo>
                <a:lnTo>
                  <a:pt x="1221867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3841" y="9077026"/>
            <a:ext cx="2639277" cy="843255"/>
          </a:xfrm>
          <a:custGeom>
            <a:avLst/>
            <a:gdLst/>
            <a:ahLst/>
            <a:cxnLst/>
            <a:rect r="r" b="b" t="t" l="l"/>
            <a:pathLst>
              <a:path h="843255" w="2639277">
                <a:moveTo>
                  <a:pt x="0" y="0"/>
                </a:moveTo>
                <a:lnTo>
                  <a:pt x="2639277" y="0"/>
                </a:lnTo>
                <a:lnTo>
                  <a:pt x="2639277" y="843254"/>
                </a:lnTo>
                <a:lnTo>
                  <a:pt x="0" y="8432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89138" y="2805015"/>
            <a:ext cx="3247568" cy="1595368"/>
          </a:xfrm>
          <a:custGeom>
            <a:avLst/>
            <a:gdLst/>
            <a:ahLst/>
            <a:cxnLst/>
            <a:rect r="r" b="b" t="t" l="l"/>
            <a:pathLst>
              <a:path h="1595368" w="3247568">
                <a:moveTo>
                  <a:pt x="0" y="0"/>
                </a:moveTo>
                <a:lnTo>
                  <a:pt x="3247568" y="0"/>
                </a:lnTo>
                <a:lnTo>
                  <a:pt x="3247568" y="1595368"/>
                </a:lnTo>
                <a:lnTo>
                  <a:pt x="0" y="1595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459328" y="240035"/>
            <a:ext cx="7369343" cy="1962088"/>
          </a:xfrm>
          <a:custGeom>
            <a:avLst/>
            <a:gdLst/>
            <a:ahLst/>
            <a:cxnLst/>
            <a:rect r="r" b="b" t="t" l="l"/>
            <a:pathLst>
              <a:path h="1962088" w="7369343">
                <a:moveTo>
                  <a:pt x="0" y="0"/>
                </a:moveTo>
                <a:lnTo>
                  <a:pt x="7369344" y="0"/>
                </a:lnTo>
                <a:lnTo>
                  <a:pt x="7369344" y="1962087"/>
                </a:lnTo>
                <a:lnTo>
                  <a:pt x="0" y="196208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12941" y="2757754"/>
            <a:ext cx="3247568" cy="1595368"/>
          </a:xfrm>
          <a:custGeom>
            <a:avLst/>
            <a:gdLst/>
            <a:ahLst/>
            <a:cxnLst/>
            <a:rect r="r" b="b" t="t" l="l"/>
            <a:pathLst>
              <a:path h="1595368" w="3247568">
                <a:moveTo>
                  <a:pt x="0" y="0"/>
                </a:moveTo>
                <a:lnTo>
                  <a:pt x="3247567" y="0"/>
                </a:lnTo>
                <a:lnTo>
                  <a:pt x="3247567" y="1595368"/>
                </a:lnTo>
                <a:lnTo>
                  <a:pt x="0" y="1595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332258" y="2757754"/>
            <a:ext cx="3247568" cy="1595368"/>
          </a:xfrm>
          <a:custGeom>
            <a:avLst/>
            <a:gdLst/>
            <a:ahLst/>
            <a:cxnLst/>
            <a:rect r="r" b="b" t="t" l="l"/>
            <a:pathLst>
              <a:path h="1595368" w="3247568">
                <a:moveTo>
                  <a:pt x="0" y="0"/>
                </a:moveTo>
                <a:lnTo>
                  <a:pt x="3247568" y="0"/>
                </a:lnTo>
                <a:lnTo>
                  <a:pt x="3247568" y="1595368"/>
                </a:lnTo>
                <a:lnTo>
                  <a:pt x="0" y="1595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049232" y="3435606"/>
            <a:ext cx="2629301" cy="315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5"/>
              </a:lnSpc>
            </a:pPr>
            <a:r>
              <a:rPr lang="en-US" b="true" sz="2606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Video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956199" y="586499"/>
            <a:ext cx="6356565" cy="11167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62"/>
              </a:lnSpc>
              <a:spcBef>
                <a:spcPct val="0"/>
              </a:spcBef>
            </a:pPr>
            <a:r>
              <a:rPr lang="en-US" sz="633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Campaign Message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822074" y="3435606"/>
            <a:ext cx="2629301" cy="315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5"/>
              </a:lnSpc>
            </a:pPr>
            <a:r>
              <a:rPr lang="en-US" b="true" sz="2606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Social media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3598958" y="3435606"/>
            <a:ext cx="2629301" cy="315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15"/>
              </a:lnSpc>
            </a:pPr>
            <a:r>
              <a:rPr lang="en-US" b="true" sz="2606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Offline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6294411" y="9077026"/>
            <a:ext cx="1929778" cy="1006841"/>
          </a:xfrm>
          <a:custGeom>
            <a:avLst/>
            <a:gdLst/>
            <a:ahLst/>
            <a:cxnLst/>
            <a:rect r="r" b="b" t="t" l="l"/>
            <a:pathLst>
              <a:path h="1006841" w="1929778">
                <a:moveTo>
                  <a:pt x="0" y="0"/>
                </a:moveTo>
                <a:lnTo>
                  <a:pt x="1929778" y="0"/>
                </a:lnTo>
                <a:lnTo>
                  <a:pt x="1929778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69000"/>
            </a:blip>
            <a:stretch>
              <a:fillRect l="-27107" t="-26933" r="-33153" b="-180234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658145" y="8665140"/>
            <a:ext cx="9358098" cy="9153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8"/>
              </a:lnSpc>
            </a:pPr>
            <a:r>
              <a:rPr lang="en-US" sz="5148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“Experience the Magic, Anywhere”</a:t>
            </a:r>
          </a:p>
        </p:txBody>
      </p:sp>
      <p:grpSp>
        <p:nvGrpSpPr>
          <p:cNvPr name="Group 15" id="15"/>
          <p:cNvGrpSpPr/>
          <p:nvPr/>
        </p:nvGrpSpPr>
        <p:grpSpPr>
          <a:xfrm rot="0">
            <a:off x="1705952" y="5000458"/>
            <a:ext cx="3230754" cy="2570695"/>
            <a:chOff x="0" y="0"/>
            <a:chExt cx="4307671" cy="3427594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-85725"/>
              <a:ext cx="4307671" cy="7926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99"/>
                </a:lnSpc>
              </a:pPr>
              <a:r>
                <a:rPr lang="en-US" sz="3499">
                  <a:solidFill>
                    <a:srgbClr val="FFFFFF"/>
                  </a:solidFill>
                  <a:latin typeface="Harlow Solid"/>
                  <a:ea typeface="Harlow Solid"/>
                  <a:cs typeface="Harlow Solid"/>
                  <a:sym typeface="Harlow Solid"/>
                </a:rPr>
                <a:t>Large Audience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0" y="974590"/>
              <a:ext cx="4307671" cy="24530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53396" indent="-226698" lvl="1">
                <a:lnSpc>
                  <a:spcPts val="294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Streaming ads</a:t>
              </a:r>
            </a:p>
            <a:p>
              <a:pPr algn="l" marL="453396" indent="-226698" lvl="1">
                <a:lnSpc>
                  <a:spcPts val="294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YouTube and Cinemas</a:t>
              </a:r>
            </a:p>
            <a:p>
              <a:pPr algn="l" marL="453396" indent="-226698" lvl="1">
                <a:lnSpc>
                  <a:spcPts val="294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Promotes diversity and inclusion</a:t>
              </a:r>
            </a:p>
            <a:p>
              <a:pPr algn="l" marL="453396" indent="-226698" lvl="1">
                <a:lnSpc>
                  <a:spcPts val="294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Promotes streaming site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7519105" y="5000458"/>
            <a:ext cx="3230754" cy="2942170"/>
            <a:chOff x="0" y="0"/>
            <a:chExt cx="4307671" cy="3922894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-85725"/>
              <a:ext cx="4307671" cy="7926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99"/>
                </a:lnSpc>
              </a:pPr>
              <a:r>
                <a:rPr lang="en-US" sz="3499">
                  <a:solidFill>
                    <a:srgbClr val="FFFFFF"/>
                  </a:solidFill>
                  <a:latin typeface="Harlow Solid"/>
                  <a:ea typeface="Harlow Solid"/>
                  <a:cs typeface="Harlow Solid"/>
                  <a:sym typeface="Harlow Solid"/>
                </a:rPr>
                <a:t>Target Audience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0" y="974590"/>
              <a:ext cx="4307671" cy="29483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53396" indent="-226698" lvl="1">
                <a:lnSpc>
                  <a:spcPts val="294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Influencer content</a:t>
              </a:r>
            </a:p>
            <a:p>
              <a:pPr algn="l" marL="453396" indent="-226698" lvl="1">
                <a:lnSpc>
                  <a:spcPts val="294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User-generated content</a:t>
              </a:r>
            </a:p>
            <a:p>
              <a:pPr algn="l" marL="453396" indent="-226698" lvl="1">
                <a:lnSpc>
                  <a:spcPts val="294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Behind the Scenes</a:t>
              </a:r>
            </a:p>
            <a:p>
              <a:pPr algn="l" marL="453396" indent="-226698" lvl="1">
                <a:lnSpc>
                  <a:spcPts val="294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Interviews and exclusives</a:t>
              </a:r>
            </a:p>
            <a:p>
              <a:pPr algn="l" marL="453396" indent="-226698" lvl="1">
                <a:lnSpc>
                  <a:spcPts val="294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Engaging content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3340665" y="5000458"/>
            <a:ext cx="3230754" cy="2570695"/>
            <a:chOff x="0" y="0"/>
            <a:chExt cx="4307671" cy="3427594"/>
          </a:xfrm>
        </p:grpSpPr>
        <p:sp>
          <p:nvSpPr>
            <p:cNvPr name="TextBox 22" id="22"/>
            <p:cNvSpPr txBox="true"/>
            <p:nvPr/>
          </p:nvSpPr>
          <p:spPr>
            <a:xfrm rot="0">
              <a:off x="0" y="-85725"/>
              <a:ext cx="4307671" cy="7926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899"/>
                </a:lnSpc>
              </a:pPr>
              <a:r>
                <a:rPr lang="en-US" sz="3499">
                  <a:solidFill>
                    <a:srgbClr val="FFFFFF"/>
                  </a:solidFill>
                  <a:latin typeface="Harlow Solid"/>
                  <a:ea typeface="Harlow Solid"/>
                  <a:cs typeface="Harlow Solid"/>
                  <a:sym typeface="Harlow Solid"/>
                </a:rPr>
                <a:t>Local Audience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974590"/>
              <a:ext cx="4307671" cy="245300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453396" indent="-226698" lvl="1">
                <a:lnSpc>
                  <a:spcPts val="294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Bus and undergroud</a:t>
              </a:r>
            </a:p>
            <a:p>
              <a:pPr algn="l" marL="453396" indent="-226698" lvl="1">
                <a:lnSpc>
                  <a:spcPts val="294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Posters</a:t>
              </a:r>
            </a:p>
            <a:p>
              <a:pPr algn="l" marL="453396" indent="-226698" lvl="1">
                <a:lnSpc>
                  <a:spcPts val="294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Located in London</a:t>
              </a:r>
            </a:p>
            <a:p>
              <a:pPr algn="l" marL="453396" indent="-226698" lvl="1">
                <a:lnSpc>
                  <a:spcPts val="294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Targeting Young RBO</a:t>
              </a:r>
            </a:p>
            <a:p>
              <a:pPr algn="l" marL="453396" indent="-226698" lvl="1">
                <a:lnSpc>
                  <a:spcPts val="2940"/>
                </a:lnSpc>
                <a:buFont typeface="Arial"/>
                <a:buChar char="•"/>
              </a:pPr>
              <a:r>
                <a:rPr lang="en-US" sz="21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Diversified campaign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436644" y="240035"/>
            <a:ext cx="3023217" cy="1577331"/>
          </a:xfrm>
          <a:custGeom>
            <a:avLst/>
            <a:gdLst/>
            <a:ahLst/>
            <a:cxnLst/>
            <a:rect r="r" b="b" t="t" l="l"/>
            <a:pathLst>
              <a:path h="1577331" w="3023217">
                <a:moveTo>
                  <a:pt x="0" y="0"/>
                </a:moveTo>
                <a:lnTo>
                  <a:pt x="3023217" y="0"/>
                </a:lnTo>
                <a:lnTo>
                  <a:pt x="3023217" y="1577330"/>
                </a:lnTo>
                <a:lnTo>
                  <a:pt x="0" y="15773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-27107" t="-26933" r="-33153" b="-180234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52882" y="0"/>
            <a:ext cx="13182236" cy="10545789"/>
          </a:xfrm>
          <a:custGeom>
            <a:avLst/>
            <a:gdLst/>
            <a:ahLst/>
            <a:cxnLst/>
            <a:rect r="r" b="b" t="t" l="l"/>
            <a:pathLst>
              <a:path h="10545789" w="13182236">
                <a:moveTo>
                  <a:pt x="0" y="0"/>
                </a:moveTo>
                <a:lnTo>
                  <a:pt x="13182236" y="0"/>
                </a:lnTo>
                <a:lnTo>
                  <a:pt x="13182236" y="10545789"/>
                </a:lnTo>
                <a:lnTo>
                  <a:pt x="0" y="105457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4232271" y="-1150612"/>
            <a:ext cx="7803951" cy="12970556"/>
          </a:xfrm>
          <a:custGeom>
            <a:avLst/>
            <a:gdLst/>
            <a:ahLst/>
            <a:cxnLst/>
            <a:rect r="r" b="b" t="t" l="l"/>
            <a:pathLst>
              <a:path h="12970556" w="7803951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825184" y="-1150612"/>
            <a:ext cx="7803951" cy="12970556"/>
          </a:xfrm>
          <a:custGeom>
            <a:avLst/>
            <a:gdLst/>
            <a:ahLst/>
            <a:cxnLst/>
            <a:rect r="r" b="b" t="t" l="l"/>
            <a:pathLst>
              <a:path h="12970556" w="7803951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0609" y="644934"/>
            <a:ext cx="2402273" cy="767531"/>
          </a:xfrm>
          <a:custGeom>
            <a:avLst/>
            <a:gdLst/>
            <a:ahLst/>
            <a:cxnLst/>
            <a:rect r="r" b="b" t="t" l="l"/>
            <a:pathLst>
              <a:path h="767531" w="2402273">
                <a:moveTo>
                  <a:pt x="0" y="0"/>
                </a:moveTo>
                <a:lnTo>
                  <a:pt x="2402273" y="0"/>
                </a:lnTo>
                <a:lnTo>
                  <a:pt x="2402273" y="767532"/>
                </a:lnTo>
                <a:lnTo>
                  <a:pt x="0" y="7675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6037390" y="462000"/>
            <a:ext cx="1821725" cy="950465"/>
          </a:xfrm>
          <a:custGeom>
            <a:avLst/>
            <a:gdLst/>
            <a:ahLst/>
            <a:cxnLst/>
            <a:rect r="r" b="b" t="t" l="l"/>
            <a:pathLst>
              <a:path h="950465" w="1821725">
                <a:moveTo>
                  <a:pt x="0" y="0"/>
                </a:moveTo>
                <a:lnTo>
                  <a:pt x="1821725" y="0"/>
                </a:lnTo>
                <a:lnTo>
                  <a:pt x="1821725" y="950466"/>
                </a:lnTo>
                <a:lnTo>
                  <a:pt x="0" y="9504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l="-27107" t="-26933" r="-33153" b="-180234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557886" y="-1150612"/>
            <a:ext cx="7803951" cy="12970556"/>
          </a:xfrm>
          <a:custGeom>
            <a:avLst/>
            <a:gdLst/>
            <a:ahLst/>
            <a:cxnLst/>
            <a:rect r="r" b="b" t="t" l="l"/>
            <a:pathLst>
              <a:path h="12970556" w="7803951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4232271" y="-1150612"/>
            <a:ext cx="7803951" cy="12970556"/>
          </a:xfrm>
          <a:custGeom>
            <a:avLst/>
            <a:gdLst/>
            <a:ahLst/>
            <a:cxnLst/>
            <a:rect r="r" b="b" t="t" l="l"/>
            <a:pathLst>
              <a:path h="12970556" w="7803951">
                <a:moveTo>
                  <a:pt x="0" y="0"/>
                </a:moveTo>
                <a:lnTo>
                  <a:pt x="7803951" y="0"/>
                </a:lnTo>
                <a:lnTo>
                  <a:pt x="7803951" y="12970556"/>
                </a:lnTo>
                <a:lnTo>
                  <a:pt x="0" y="129705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true" rot="2700000">
            <a:off x="99343" y="3429365"/>
            <a:ext cx="5472684" cy="8229600"/>
          </a:xfrm>
          <a:custGeom>
            <a:avLst/>
            <a:gdLst/>
            <a:ahLst/>
            <a:cxnLst/>
            <a:rect r="r" b="b" t="t" l="l"/>
            <a:pathLst>
              <a:path h="8229600" w="5472684">
                <a:moveTo>
                  <a:pt x="0" y="8229600"/>
                </a:moveTo>
                <a:lnTo>
                  <a:pt x="5472684" y="8229600"/>
                </a:lnTo>
                <a:lnTo>
                  <a:pt x="547268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true" rot="-2700000">
            <a:off x="12762841" y="3429365"/>
            <a:ext cx="5472684" cy="8229600"/>
          </a:xfrm>
          <a:custGeom>
            <a:avLst/>
            <a:gdLst/>
            <a:ahLst/>
            <a:cxnLst/>
            <a:rect r="r" b="b" t="t" l="l"/>
            <a:pathLst>
              <a:path h="8229600" w="5472684">
                <a:moveTo>
                  <a:pt x="0" y="8229600"/>
                </a:moveTo>
                <a:lnTo>
                  <a:pt x="5472684" y="8229600"/>
                </a:lnTo>
                <a:lnTo>
                  <a:pt x="5472684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7647905"/>
            <a:ext cx="18288000" cy="2639095"/>
          </a:xfrm>
          <a:custGeom>
            <a:avLst/>
            <a:gdLst/>
            <a:ahLst/>
            <a:cxnLst/>
            <a:rect r="r" b="b" t="t" l="l"/>
            <a:pathLst>
              <a:path h="2639095" w="18288000">
                <a:moveTo>
                  <a:pt x="0" y="0"/>
                </a:moveTo>
                <a:lnTo>
                  <a:pt x="18288000" y="0"/>
                </a:lnTo>
                <a:lnTo>
                  <a:pt x="18288000" y="2639095"/>
                </a:lnTo>
                <a:lnTo>
                  <a:pt x="0" y="26390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-740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374726">
            <a:off x="5130164" y="859101"/>
            <a:ext cx="1580097" cy="1811000"/>
          </a:xfrm>
          <a:custGeom>
            <a:avLst/>
            <a:gdLst/>
            <a:ahLst/>
            <a:cxnLst/>
            <a:rect r="r" b="b" t="t" l="l"/>
            <a:pathLst>
              <a:path h="1811000" w="1580097">
                <a:moveTo>
                  <a:pt x="0" y="0"/>
                </a:moveTo>
                <a:lnTo>
                  <a:pt x="1580097" y="0"/>
                </a:lnTo>
                <a:lnTo>
                  <a:pt x="1580097" y="1811000"/>
                </a:lnTo>
                <a:lnTo>
                  <a:pt x="0" y="1811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125187">
            <a:off x="6678311" y="939674"/>
            <a:ext cx="1657065" cy="1811000"/>
          </a:xfrm>
          <a:custGeom>
            <a:avLst/>
            <a:gdLst/>
            <a:ahLst/>
            <a:cxnLst/>
            <a:rect r="r" b="b" t="t" l="l"/>
            <a:pathLst>
              <a:path h="1811000" w="1657065">
                <a:moveTo>
                  <a:pt x="0" y="0"/>
                </a:moveTo>
                <a:lnTo>
                  <a:pt x="1657065" y="0"/>
                </a:lnTo>
                <a:lnTo>
                  <a:pt x="1657065" y="1811000"/>
                </a:lnTo>
                <a:lnTo>
                  <a:pt x="0" y="1811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214486" y="576832"/>
            <a:ext cx="1939491" cy="1811000"/>
          </a:xfrm>
          <a:custGeom>
            <a:avLst/>
            <a:gdLst/>
            <a:ahLst/>
            <a:cxnLst/>
            <a:rect r="r" b="b" t="t" l="l"/>
            <a:pathLst>
              <a:path h="1811000" w="1939491">
                <a:moveTo>
                  <a:pt x="0" y="0"/>
                </a:moveTo>
                <a:lnTo>
                  <a:pt x="1939491" y="0"/>
                </a:lnTo>
                <a:lnTo>
                  <a:pt x="1939491" y="1811000"/>
                </a:lnTo>
                <a:lnTo>
                  <a:pt x="0" y="1811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59956">
            <a:off x="10050847" y="1074982"/>
            <a:ext cx="1659328" cy="1811000"/>
          </a:xfrm>
          <a:custGeom>
            <a:avLst/>
            <a:gdLst/>
            <a:ahLst/>
            <a:cxnLst/>
            <a:rect r="r" b="b" t="t" l="l"/>
            <a:pathLst>
              <a:path h="1811000" w="1659328">
                <a:moveTo>
                  <a:pt x="0" y="0"/>
                </a:moveTo>
                <a:lnTo>
                  <a:pt x="1659329" y="0"/>
                </a:lnTo>
                <a:lnTo>
                  <a:pt x="1659329" y="1811000"/>
                </a:lnTo>
                <a:lnTo>
                  <a:pt x="0" y="1811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234271">
            <a:off x="11677189" y="818079"/>
            <a:ext cx="1720450" cy="1811000"/>
          </a:xfrm>
          <a:custGeom>
            <a:avLst/>
            <a:gdLst/>
            <a:ahLst/>
            <a:cxnLst/>
            <a:rect r="r" b="b" t="t" l="l"/>
            <a:pathLst>
              <a:path h="1811000" w="1720450">
                <a:moveTo>
                  <a:pt x="0" y="0"/>
                </a:moveTo>
                <a:lnTo>
                  <a:pt x="1720450" y="0"/>
                </a:lnTo>
                <a:lnTo>
                  <a:pt x="1720450" y="1811000"/>
                </a:lnTo>
                <a:lnTo>
                  <a:pt x="0" y="1811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405171">
            <a:off x="6789584" y="2913058"/>
            <a:ext cx="1781571" cy="1811000"/>
          </a:xfrm>
          <a:custGeom>
            <a:avLst/>
            <a:gdLst/>
            <a:ahLst/>
            <a:cxnLst/>
            <a:rect r="r" b="b" t="t" l="l"/>
            <a:pathLst>
              <a:path h="1811000" w="1781571">
                <a:moveTo>
                  <a:pt x="0" y="0"/>
                </a:moveTo>
                <a:lnTo>
                  <a:pt x="1781571" y="0"/>
                </a:lnTo>
                <a:lnTo>
                  <a:pt x="1781571" y="1811000"/>
                </a:lnTo>
                <a:lnTo>
                  <a:pt x="0" y="1811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350848" y="2641677"/>
            <a:ext cx="1824685" cy="1811000"/>
          </a:xfrm>
          <a:custGeom>
            <a:avLst/>
            <a:gdLst/>
            <a:ahLst/>
            <a:cxnLst/>
            <a:rect r="r" b="b" t="t" l="l"/>
            <a:pathLst>
              <a:path h="1811000" w="1824685">
                <a:moveTo>
                  <a:pt x="0" y="0"/>
                </a:moveTo>
                <a:lnTo>
                  <a:pt x="1824685" y="0"/>
                </a:lnTo>
                <a:lnTo>
                  <a:pt x="1824685" y="1811000"/>
                </a:lnTo>
                <a:lnTo>
                  <a:pt x="0" y="1811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398563">
            <a:off x="10088720" y="2902003"/>
            <a:ext cx="1616317" cy="1811000"/>
          </a:xfrm>
          <a:custGeom>
            <a:avLst/>
            <a:gdLst/>
            <a:ahLst/>
            <a:cxnLst/>
            <a:rect r="r" b="b" t="t" l="l"/>
            <a:pathLst>
              <a:path h="1811000" w="1616317">
                <a:moveTo>
                  <a:pt x="0" y="0"/>
                </a:moveTo>
                <a:lnTo>
                  <a:pt x="1616317" y="0"/>
                </a:lnTo>
                <a:lnTo>
                  <a:pt x="1616317" y="1810999"/>
                </a:lnTo>
                <a:lnTo>
                  <a:pt x="0" y="181099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236475" y="4889196"/>
            <a:ext cx="12262707" cy="45897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true">
                <a:solidFill>
                  <a:srgbClr val="FEFAD3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References: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Kelman, H. C. (1958). Compliance, identification, and internalization three processes of attitude change. Journal of Conflict Resolution, 2(1), 51-60.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Kahneman, D., &amp; Tversky, A. (1979). Prospect theory: An analysis of decision under risk. Econometrica, 47(2), 263–291.</a:t>
            </a:r>
            <a:r>
              <a:rPr lang="en-US" sz="1800" u="sng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  <a:hlinkClick r:id="rId15" tooltip="https://doi.org/10.2307/1914185"/>
              </a:rPr>
              <a:t>https://doi.org/10.2307/1914185</a:t>
            </a:r>
            <a:r>
              <a:rPr lang="en-US" sz="18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 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Tajfel, H., &amp; Turner, J. (1979). An integrative theory of inter-group conflict. In J. A. Williams &amp; S. Worchel (Eds.), The social psychology of inter-group relations (pp. 33-47). Belmont, CA: Wadsworth. 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Kotler, P., &amp; Scheff, J. (1997). Standing Room Only: Strategies for Marketing the Performing Arts. Harvard Business School Press. Monroe, K. B. (1990). Pricing: Making profitable decisions (2nd ed.). McGraw-Hill. </a:t>
            </a:r>
          </a:p>
          <a:p>
            <a:pPr algn="ctr">
              <a:lnSpc>
                <a:spcPts val="2520"/>
              </a:lnSpc>
            </a:pPr>
          </a:p>
          <a:p>
            <a:pPr algn="ctr">
              <a:lnSpc>
                <a:spcPts val="2520"/>
              </a:lnSpc>
            </a:pPr>
          </a:p>
          <a:p>
            <a:pPr algn="ctr">
              <a:lnSpc>
                <a:spcPts val="2520"/>
              </a:lnSpc>
            </a:pP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5557780" y="105360"/>
            <a:ext cx="2505286" cy="1307106"/>
          </a:xfrm>
          <a:custGeom>
            <a:avLst/>
            <a:gdLst/>
            <a:ahLst/>
            <a:cxnLst/>
            <a:rect r="r" b="b" t="t" l="l"/>
            <a:pathLst>
              <a:path h="1307106" w="2505286">
                <a:moveTo>
                  <a:pt x="0" y="0"/>
                </a:moveTo>
                <a:lnTo>
                  <a:pt x="2505285" y="0"/>
                </a:lnTo>
                <a:lnTo>
                  <a:pt x="2505285" y="1307106"/>
                </a:lnTo>
                <a:lnTo>
                  <a:pt x="0" y="130710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69000"/>
            </a:blip>
            <a:stretch>
              <a:fillRect l="-27107" t="-26933" r="-33153" b="-180234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50609" y="644934"/>
            <a:ext cx="2402273" cy="767531"/>
          </a:xfrm>
          <a:custGeom>
            <a:avLst/>
            <a:gdLst/>
            <a:ahLst/>
            <a:cxnLst/>
            <a:rect r="r" b="b" t="t" l="l"/>
            <a:pathLst>
              <a:path h="767531" w="2402273">
                <a:moveTo>
                  <a:pt x="0" y="0"/>
                </a:moveTo>
                <a:lnTo>
                  <a:pt x="2402273" y="0"/>
                </a:lnTo>
                <a:lnTo>
                  <a:pt x="2402273" y="767532"/>
                </a:lnTo>
                <a:lnTo>
                  <a:pt x="0" y="7675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050708">
            <a:off x="12237345" y="-5819553"/>
            <a:ext cx="10732659" cy="9914294"/>
          </a:xfrm>
          <a:custGeom>
            <a:avLst/>
            <a:gdLst/>
            <a:ahLst/>
            <a:cxnLst/>
            <a:rect r="r" b="b" t="t" l="l"/>
            <a:pathLst>
              <a:path h="9914294" w="10732659">
                <a:moveTo>
                  <a:pt x="0" y="0"/>
                </a:moveTo>
                <a:lnTo>
                  <a:pt x="10732659" y="0"/>
                </a:lnTo>
                <a:lnTo>
                  <a:pt x="10732659" y="9914294"/>
                </a:lnTo>
                <a:lnTo>
                  <a:pt x="0" y="99142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139099" y="417527"/>
            <a:ext cx="10009802" cy="2665110"/>
          </a:xfrm>
          <a:custGeom>
            <a:avLst/>
            <a:gdLst/>
            <a:ahLst/>
            <a:cxnLst/>
            <a:rect r="r" b="b" t="t" l="l"/>
            <a:pathLst>
              <a:path h="2665110" w="10009802">
                <a:moveTo>
                  <a:pt x="0" y="0"/>
                </a:moveTo>
                <a:lnTo>
                  <a:pt x="10009802" y="0"/>
                </a:lnTo>
                <a:lnTo>
                  <a:pt x="10009802" y="2665110"/>
                </a:lnTo>
                <a:lnTo>
                  <a:pt x="0" y="26651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254753" y="3457737"/>
            <a:ext cx="546118" cy="1013676"/>
          </a:xfrm>
          <a:custGeom>
            <a:avLst/>
            <a:gdLst/>
            <a:ahLst/>
            <a:cxnLst/>
            <a:rect r="r" b="b" t="t" l="l"/>
            <a:pathLst>
              <a:path h="1013676" w="546118">
                <a:moveTo>
                  <a:pt x="0" y="0"/>
                </a:moveTo>
                <a:lnTo>
                  <a:pt x="546118" y="0"/>
                </a:lnTo>
                <a:lnTo>
                  <a:pt x="546118" y="1013676"/>
                </a:lnTo>
                <a:lnTo>
                  <a:pt x="0" y="10136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029846" y="3473009"/>
            <a:ext cx="762381" cy="950008"/>
          </a:xfrm>
          <a:custGeom>
            <a:avLst/>
            <a:gdLst/>
            <a:ahLst/>
            <a:cxnLst/>
            <a:rect r="r" b="b" t="t" l="l"/>
            <a:pathLst>
              <a:path h="950008" w="762381">
                <a:moveTo>
                  <a:pt x="0" y="0"/>
                </a:moveTo>
                <a:lnTo>
                  <a:pt x="762381" y="0"/>
                </a:lnTo>
                <a:lnTo>
                  <a:pt x="762381" y="950007"/>
                </a:lnTo>
                <a:lnTo>
                  <a:pt x="0" y="9500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403152" y="3518542"/>
            <a:ext cx="762381" cy="904475"/>
          </a:xfrm>
          <a:custGeom>
            <a:avLst/>
            <a:gdLst/>
            <a:ahLst/>
            <a:cxnLst/>
            <a:rect r="r" b="b" t="t" l="l"/>
            <a:pathLst>
              <a:path h="904475" w="762381">
                <a:moveTo>
                  <a:pt x="0" y="0"/>
                </a:moveTo>
                <a:lnTo>
                  <a:pt x="762381" y="0"/>
                </a:lnTo>
                <a:lnTo>
                  <a:pt x="762381" y="904474"/>
                </a:lnTo>
                <a:lnTo>
                  <a:pt x="0" y="9044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929" r="0" b="-292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464475" y="3473009"/>
            <a:ext cx="900796" cy="983133"/>
          </a:xfrm>
          <a:custGeom>
            <a:avLst/>
            <a:gdLst/>
            <a:ahLst/>
            <a:cxnLst/>
            <a:rect r="r" b="b" t="t" l="l"/>
            <a:pathLst>
              <a:path h="983133" w="900796">
                <a:moveTo>
                  <a:pt x="0" y="0"/>
                </a:moveTo>
                <a:lnTo>
                  <a:pt x="900796" y="0"/>
                </a:lnTo>
                <a:lnTo>
                  <a:pt x="900796" y="983133"/>
                </a:lnTo>
                <a:lnTo>
                  <a:pt x="0" y="9831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14472" y="9016137"/>
            <a:ext cx="3111270" cy="994057"/>
          </a:xfrm>
          <a:custGeom>
            <a:avLst/>
            <a:gdLst/>
            <a:ahLst/>
            <a:cxnLst/>
            <a:rect r="r" b="b" t="t" l="l"/>
            <a:pathLst>
              <a:path h="994057" w="3111270">
                <a:moveTo>
                  <a:pt x="0" y="0"/>
                </a:moveTo>
                <a:lnTo>
                  <a:pt x="3111270" y="0"/>
                </a:lnTo>
                <a:lnTo>
                  <a:pt x="3111270" y="994057"/>
                </a:lnTo>
                <a:lnTo>
                  <a:pt x="0" y="994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294411" y="9077026"/>
            <a:ext cx="1929778" cy="1006841"/>
          </a:xfrm>
          <a:custGeom>
            <a:avLst/>
            <a:gdLst/>
            <a:ahLst/>
            <a:cxnLst/>
            <a:rect r="r" b="b" t="t" l="l"/>
            <a:pathLst>
              <a:path h="1006841" w="1929778">
                <a:moveTo>
                  <a:pt x="0" y="0"/>
                </a:moveTo>
                <a:lnTo>
                  <a:pt x="1929778" y="0"/>
                </a:lnTo>
                <a:lnTo>
                  <a:pt x="1929778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69000"/>
            </a:blip>
            <a:stretch>
              <a:fillRect l="-27107" t="-26933" r="-33153" b="-180234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754994" y="866163"/>
            <a:ext cx="8778013" cy="15582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33"/>
              </a:lnSpc>
              <a:spcBef>
                <a:spcPct val="0"/>
              </a:spcBef>
            </a:pPr>
            <a:r>
              <a:rPr lang="en-US" sz="8880">
                <a:solidFill>
                  <a:srgbClr val="EBB649"/>
                </a:solidFill>
                <a:latin typeface="Harlow Solid"/>
                <a:ea typeface="Harlow Solid"/>
                <a:cs typeface="Harlow Solid"/>
                <a:sym typeface="Harlow Solid"/>
              </a:rPr>
              <a:t>Table of Contents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-133920" y="4912377"/>
            <a:ext cx="5323464" cy="2472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Analysis of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Competitive Landscape </a:t>
            </a:r>
          </a:p>
          <a:p>
            <a:pPr algn="ctr">
              <a:lnSpc>
                <a:spcPts val="3919"/>
              </a:lnSpc>
            </a:p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Strenghts and 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Opprotunities of RBO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909727" y="4912377"/>
            <a:ext cx="5002619" cy="1976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Market Research </a:t>
            </a: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Methods &amp; Sample</a:t>
            </a:r>
          </a:p>
          <a:p>
            <a:pPr algn="ctr">
              <a:lnSpc>
                <a:spcPts val="3919"/>
              </a:lnSpc>
            </a:pP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Result Highlights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283033" y="4912377"/>
            <a:ext cx="5002619" cy="5443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Primary Target Market</a:t>
            </a:r>
          </a:p>
          <a:p>
            <a:pPr algn="ctr">
              <a:lnSpc>
                <a:spcPts val="3919"/>
              </a:lnSpc>
            </a:p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Secondary Target Market</a:t>
            </a:r>
          </a:p>
          <a:p>
            <a:pPr algn="ctr">
              <a:lnSpc>
                <a:spcPts val="3919"/>
              </a:lnSpc>
            </a:p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Target Market Decision-Making Process</a:t>
            </a:r>
          </a:p>
          <a:p>
            <a:pPr algn="ctr">
              <a:lnSpc>
                <a:spcPts val="3919"/>
              </a:lnSpc>
            </a:p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RBO’s Value Proposition</a:t>
            </a:r>
          </a:p>
          <a:p>
            <a:pPr algn="ctr">
              <a:lnSpc>
                <a:spcPts val="3919"/>
              </a:lnSpc>
            </a:pPr>
          </a:p>
          <a:p>
            <a:pPr algn="ctr">
              <a:lnSpc>
                <a:spcPts val="3919"/>
              </a:lnSpc>
            </a:pPr>
          </a:p>
          <a:p>
            <a:pPr algn="ctr">
              <a:lnSpc>
                <a:spcPts val="3919"/>
              </a:lnSpc>
              <a:spcBef>
                <a:spcPct val="0"/>
              </a:spcBef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1736591" y="4864735"/>
            <a:ext cx="6356565" cy="2967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Campaign Objective</a:t>
            </a:r>
          </a:p>
          <a:p>
            <a:pPr algn="ctr">
              <a:lnSpc>
                <a:spcPts val="3919"/>
              </a:lnSpc>
            </a:p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Campaign Message</a:t>
            </a:r>
          </a:p>
          <a:p>
            <a:pPr algn="ctr">
              <a:lnSpc>
                <a:spcPts val="3919"/>
              </a:lnSpc>
            </a:p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Storyboard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021728">
            <a:off x="-392360" y="-5742788"/>
            <a:ext cx="5472684" cy="8229600"/>
          </a:xfrm>
          <a:custGeom>
            <a:avLst/>
            <a:gdLst/>
            <a:ahLst/>
            <a:cxnLst/>
            <a:rect r="r" b="b" t="t" l="l"/>
            <a:pathLst>
              <a:path h="8229600" w="5472684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4357" y="286994"/>
            <a:ext cx="799189" cy="1483413"/>
          </a:xfrm>
          <a:custGeom>
            <a:avLst/>
            <a:gdLst/>
            <a:ahLst/>
            <a:cxnLst/>
            <a:rect r="r" b="b" t="t" l="l"/>
            <a:pathLst>
              <a:path h="1483413" w="799189">
                <a:moveTo>
                  <a:pt x="0" y="0"/>
                </a:moveTo>
                <a:lnTo>
                  <a:pt x="799189" y="0"/>
                </a:lnTo>
                <a:lnTo>
                  <a:pt x="799189" y="1483412"/>
                </a:lnTo>
                <a:lnTo>
                  <a:pt x="0" y="1483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4030775" y="2228043"/>
          <a:ext cx="10226450" cy="7692237"/>
        </p:xfrm>
        <a:graphic>
          <a:graphicData uri="http://schemas.openxmlformats.org/drawingml/2006/table">
            <a:tbl>
              <a:tblPr/>
              <a:tblGrid>
                <a:gridCol w="1443920"/>
                <a:gridCol w="1443920"/>
                <a:gridCol w="1443920"/>
                <a:gridCol w="1443920"/>
                <a:gridCol w="2045047"/>
                <a:gridCol w="2405724"/>
              </a:tblGrid>
              <a:tr h="13161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1"/>
                        </a:lnSpc>
                        <a:defRPr/>
                      </a:pPr>
                      <a:r>
                        <a:rPr lang="en-US" b="true" sz="1686" i="true">
                          <a:solidFill>
                            <a:srgbClr val="FFFFFF"/>
                          </a:solidFill>
                          <a:latin typeface="Glacial Indifference Bold Italics"/>
                          <a:ea typeface="Glacial Indifference Bold Italics"/>
                          <a:cs typeface="Glacial Indifference Bold Italics"/>
                          <a:sym typeface="Glacial Indifference Bold Italics"/>
                        </a:rPr>
                        <a:t>Category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580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1"/>
                        </a:lnSpc>
                        <a:defRPr/>
                      </a:pPr>
                      <a:r>
                        <a:rPr lang="en-US" sz="1586" b="true">
                          <a:solidFill>
                            <a:srgbClr val="FFFFFF"/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Core Offerings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Live performances, digital content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Large-scale opera, ENO programs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Grand productions with orchestra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High-quality musicals and plays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Variety of opera, ballet, and theatre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17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1"/>
                        </a:lnSpc>
                        <a:defRPr/>
                      </a:pPr>
                      <a:r>
                        <a:rPr lang="en-US" sz="1586" b="true">
                          <a:solidFill>
                            <a:srgbClr val="FFFFFF"/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Target Market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Primarily 45+, targeting younger audiences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Operagoers, Millennials, families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45+, secondary focus on 18–34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Ages 25-54, families, diverse groups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Tourists, families, local patrons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408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1"/>
                        </a:lnSpc>
                        <a:defRPr/>
                      </a:pPr>
                      <a:r>
                        <a:rPr lang="en-US" sz="1586" b="true">
                          <a:solidFill>
                            <a:srgbClr val="FFFFFF"/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Digital Presence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Multi-tiered, discounts for students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Active on social media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HD broadcasts, online content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Social media updates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Online tours, VR, streaming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515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1"/>
                        </a:lnSpc>
                        <a:defRPr/>
                      </a:pPr>
                      <a:r>
                        <a:rPr lang="en-US" sz="1586" b="true">
                          <a:solidFill>
                            <a:srgbClr val="FFFFFF"/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Pricing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Tiered, affordable options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Flexible, free tickets for under 21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Tiered for all income levels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Discounts for young audiences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Tiered pricing, AUD 50-350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43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1"/>
                        </a:lnSpc>
                        <a:defRPr/>
                      </a:pPr>
                      <a:r>
                        <a:rPr lang="en-US" sz="1586" b="true">
                          <a:solidFill>
                            <a:srgbClr val="FFFFFF"/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Revenue Model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Ticket sales, memberships, donations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Tickets, donations, subscriptions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Tickets, donations, streaming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Tickets, merchandise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Tickets, rentals, merchandise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060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221"/>
                        </a:lnSpc>
                        <a:defRPr/>
                      </a:pPr>
                      <a:r>
                        <a:rPr lang="en-US" sz="1586" b="true">
                          <a:solidFill>
                            <a:srgbClr val="FFFFFF"/>
                          </a:solidFill>
                          <a:latin typeface="Glacial Indifference Bold"/>
                          <a:ea typeface="Glacial Indifference Bold"/>
                          <a:cs typeface="Glacial Indifference Bold"/>
                          <a:sym typeface="Glacial Indifference Bold"/>
                        </a:rPr>
                        <a:t>Value Proposition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Tradition meets innovation, wider accessibility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Affordable and inclusive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Tradition with modern access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Diverse cultural hub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661"/>
                        </a:lnSpc>
                        <a:defRPr/>
                      </a:pPr>
                      <a:r>
                        <a:rPr lang="en-US" sz="1186">
                          <a:solidFill>
                            <a:srgbClr val="FFFFFF"/>
                          </a:solidFill>
                          <a:latin typeface="Glacial Indifference"/>
                          <a:ea typeface="Glacial Indifference"/>
                          <a:cs typeface="Glacial Indifference"/>
                          <a:sym typeface="Glacial Indifference"/>
                        </a:rPr>
                        <a:t>Local and international talent</a:t>
                      </a:r>
                      <a:endParaRPr lang="en-US" sz="1100"/>
                    </a:p>
                  </a:txBody>
                  <a:tcPr marL="102735" marR="102735" marT="102735" marB="102735" anchor="ctr">
                    <a:lnL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0547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6" id="6"/>
          <p:cNvSpPr/>
          <p:nvPr/>
        </p:nvSpPr>
        <p:spPr>
          <a:xfrm flipH="false" flipV="false" rot="0">
            <a:off x="7253417" y="2305624"/>
            <a:ext cx="757987" cy="1167709"/>
          </a:xfrm>
          <a:custGeom>
            <a:avLst/>
            <a:gdLst/>
            <a:ahLst/>
            <a:cxnLst/>
            <a:rect r="r" b="b" t="t" l="l"/>
            <a:pathLst>
              <a:path h="1167709" w="757987">
                <a:moveTo>
                  <a:pt x="0" y="0"/>
                </a:moveTo>
                <a:lnTo>
                  <a:pt x="757986" y="0"/>
                </a:lnTo>
                <a:lnTo>
                  <a:pt x="757986" y="1167709"/>
                </a:lnTo>
                <a:lnTo>
                  <a:pt x="0" y="1167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3576" t="-23160" r="-102973" b="-2608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740681" y="713131"/>
            <a:ext cx="14806638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Analysis of Competitive Landscape 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9876558" y="2383852"/>
            <a:ext cx="1810437" cy="1018673"/>
          </a:xfrm>
          <a:custGeom>
            <a:avLst/>
            <a:gdLst/>
            <a:ahLst/>
            <a:cxnLst/>
            <a:rect r="r" b="b" t="t" l="l"/>
            <a:pathLst>
              <a:path h="1018673" w="1810437">
                <a:moveTo>
                  <a:pt x="0" y="0"/>
                </a:moveTo>
                <a:lnTo>
                  <a:pt x="1810437" y="0"/>
                </a:lnTo>
                <a:lnTo>
                  <a:pt x="1810437" y="1018673"/>
                </a:lnTo>
                <a:lnTo>
                  <a:pt x="0" y="101867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334227" y="2124787"/>
            <a:ext cx="1529383" cy="1529383"/>
          </a:xfrm>
          <a:custGeom>
            <a:avLst/>
            <a:gdLst/>
            <a:ahLst/>
            <a:cxnLst/>
            <a:rect r="r" b="b" t="t" l="l"/>
            <a:pathLst>
              <a:path h="1529383" w="1529383">
                <a:moveTo>
                  <a:pt x="0" y="0"/>
                </a:moveTo>
                <a:lnTo>
                  <a:pt x="1529383" y="0"/>
                </a:lnTo>
                <a:lnTo>
                  <a:pt x="1529383" y="1529383"/>
                </a:lnTo>
                <a:lnTo>
                  <a:pt x="0" y="15293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011403" y="2228043"/>
            <a:ext cx="2137013" cy="1330291"/>
          </a:xfrm>
          <a:custGeom>
            <a:avLst/>
            <a:gdLst/>
            <a:ahLst/>
            <a:cxnLst/>
            <a:rect r="r" b="b" t="t" l="l"/>
            <a:pathLst>
              <a:path h="1330291" w="2137013">
                <a:moveTo>
                  <a:pt x="0" y="0"/>
                </a:moveTo>
                <a:lnTo>
                  <a:pt x="2137014" y="0"/>
                </a:lnTo>
                <a:lnTo>
                  <a:pt x="2137014" y="1330291"/>
                </a:lnTo>
                <a:lnTo>
                  <a:pt x="0" y="13302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283841" y="9077026"/>
            <a:ext cx="2639277" cy="843255"/>
          </a:xfrm>
          <a:custGeom>
            <a:avLst/>
            <a:gdLst/>
            <a:ahLst/>
            <a:cxnLst/>
            <a:rect r="r" b="b" t="t" l="l"/>
            <a:pathLst>
              <a:path h="843255" w="2639277">
                <a:moveTo>
                  <a:pt x="0" y="0"/>
                </a:moveTo>
                <a:lnTo>
                  <a:pt x="2639277" y="0"/>
                </a:lnTo>
                <a:lnTo>
                  <a:pt x="2639277" y="843254"/>
                </a:lnTo>
                <a:lnTo>
                  <a:pt x="0" y="8432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294411" y="9077026"/>
            <a:ext cx="1929778" cy="1006841"/>
          </a:xfrm>
          <a:custGeom>
            <a:avLst/>
            <a:gdLst/>
            <a:ahLst/>
            <a:cxnLst/>
            <a:rect r="r" b="b" t="t" l="l"/>
            <a:pathLst>
              <a:path h="1006841" w="1929778">
                <a:moveTo>
                  <a:pt x="0" y="0"/>
                </a:moveTo>
                <a:lnTo>
                  <a:pt x="1929778" y="0"/>
                </a:lnTo>
                <a:lnTo>
                  <a:pt x="1929778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69000"/>
            </a:blip>
            <a:stretch>
              <a:fillRect l="-27107" t="-26933" r="-33153" b="-180234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507103" y="2228043"/>
            <a:ext cx="1322870" cy="1322870"/>
          </a:xfrm>
          <a:custGeom>
            <a:avLst/>
            <a:gdLst/>
            <a:ahLst/>
            <a:cxnLst/>
            <a:rect r="r" b="b" t="t" l="l"/>
            <a:pathLst>
              <a:path h="1322870" w="1322870">
                <a:moveTo>
                  <a:pt x="0" y="0"/>
                </a:moveTo>
                <a:lnTo>
                  <a:pt x="1322870" y="0"/>
                </a:lnTo>
                <a:lnTo>
                  <a:pt x="1322870" y="1322871"/>
                </a:lnTo>
                <a:lnTo>
                  <a:pt x="0" y="132287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52476" y="643281"/>
            <a:ext cx="9144000" cy="132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Strengths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343811" y="685338"/>
            <a:ext cx="16478117" cy="1323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Opportunities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83841" y="9077026"/>
            <a:ext cx="2639277" cy="843255"/>
          </a:xfrm>
          <a:custGeom>
            <a:avLst/>
            <a:gdLst/>
            <a:ahLst/>
            <a:cxnLst/>
            <a:rect r="r" b="b" t="t" l="l"/>
            <a:pathLst>
              <a:path h="843255" w="2639277">
                <a:moveTo>
                  <a:pt x="0" y="0"/>
                </a:moveTo>
                <a:lnTo>
                  <a:pt x="2639277" y="0"/>
                </a:lnTo>
                <a:lnTo>
                  <a:pt x="2639277" y="843254"/>
                </a:lnTo>
                <a:lnTo>
                  <a:pt x="0" y="8432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294411" y="9077026"/>
            <a:ext cx="1929778" cy="1006841"/>
          </a:xfrm>
          <a:custGeom>
            <a:avLst/>
            <a:gdLst/>
            <a:ahLst/>
            <a:cxnLst/>
            <a:rect r="r" b="b" t="t" l="l"/>
            <a:pathLst>
              <a:path h="1006841" w="1929778">
                <a:moveTo>
                  <a:pt x="0" y="0"/>
                </a:moveTo>
                <a:lnTo>
                  <a:pt x="1929778" y="0"/>
                </a:lnTo>
                <a:lnTo>
                  <a:pt x="1929778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9000"/>
            </a:blip>
            <a:stretch>
              <a:fillRect l="-27107" t="-26933" r="-33153" b="-180234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5751811" y="2700681"/>
            <a:ext cx="1432616" cy="1219514"/>
          </a:xfrm>
          <a:custGeom>
            <a:avLst/>
            <a:gdLst/>
            <a:ahLst/>
            <a:cxnLst/>
            <a:rect r="r" b="b" t="t" l="l"/>
            <a:pathLst>
              <a:path h="1219514" w="1432616">
                <a:moveTo>
                  <a:pt x="1432617" y="0"/>
                </a:moveTo>
                <a:lnTo>
                  <a:pt x="0" y="0"/>
                </a:lnTo>
                <a:lnTo>
                  <a:pt x="0" y="1219515"/>
                </a:lnTo>
                <a:lnTo>
                  <a:pt x="1432617" y="1219515"/>
                </a:lnTo>
                <a:lnTo>
                  <a:pt x="143261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true" flipV="false" rot="0">
            <a:off x="5003681" y="3987017"/>
            <a:ext cx="1432616" cy="1219514"/>
          </a:xfrm>
          <a:custGeom>
            <a:avLst/>
            <a:gdLst/>
            <a:ahLst/>
            <a:cxnLst/>
            <a:rect r="r" b="b" t="t" l="l"/>
            <a:pathLst>
              <a:path h="1219514" w="1432616">
                <a:moveTo>
                  <a:pt x="1432616" y="0"/>
                </a:moveTo>
                <a:lnTo>
                  <a:pt x="0" y="0"/>
                </a:lnTo>
                <a:lnTo>
                  <a:pt x="0" y="1219514"/>
                </a:lnTo>
                <a:lnTo>
                  <a:pt x="1432616" y="1219514"/>
                </a:lnTo>
                <a:lnTo>
                  <a:pt x="143261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9" id="9"/>
          <p:cNvSpPr/>
          <p:nvPr/>
        </p:nvSpPr>
        <p:spPr>
          <a:xfrm flipH="true" flipV="false" rot="0">
            <a:off x="4636954" y="5275452"/>
            <a:ext cx="1432616" cy="1219514"/>
          </a:xfrm>
          <a:custGeom>
            <a:avLst/>
            <a:gdLst/>
            <a:ahLst/>
            <a:cxnLst/>
            <a:rect r="r" b="b" t="t" l="l"/>
            <a:pathLst>
              <a:path h="1219514" w="1432616">
                <a:moveTo>
                  <a:pt x="1432616" y="0"/>
                </a:moveTo>
                <a:lnTo>
                  <a:pt x="0" y="0"/>
                </a:lnTo>
                <a:lnTo>
                  <a:pt x="0" y="1219515"/>
                </a:lnTo>
                <a:lnTo>
                  <a:pt x="1432616" y="1219515"/>
                </a:lnTo>
                <a:lnTo>
                  <a:pt x="1432616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0" id="10"/>
          <p:cNvSpPr/>
          <p:nvPr/>
        </p:nvSpPr>
        <p:spPr>
          <a:xfrm flipH="true" flipV="false" rot="0">
            <a:off x="5035503" y="6570773"/>
            <a:ext cx="1432616" cy="1219514"/>
          </a:xfrm>
          <a:custGeom>
            <a:avLst/>
            <a:gdLst/>
            <a:ahLst/>
            <a:cxnLst/>
            <a:rect r="r" b="b" t="t" l="l"/>
            <a:pathLst>
              <a:path h="1219514" w="1432616">
                <a:moveTo>
                  <a:pt x="1432616" y="0"/>
                </a:moveTo>
                <a:lnTo>
                  <a:pt x="0" y="0"/>
                </a:lnTo>
                <a:lnTo>
                  <a:pt x="0" y="1219514"/>
                </a:lnTo>
                <a:lnTo>
                  <a:pt x="1432616" y="1219514"/>
                </a:lnTo>
                <a:lnTo>
                  <a:pt x="1432616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/>
          <p:cNvSpPr/>
          <p:nvPr/>
        </p:nvSpPr>
        <p:spPr>
          <a:xfrm flipH="true" flipV="false" rot="0">
            <a:off x="5787257" y="7857511"/>
            <a:ext cx="1432616" cy="1219514"/>
          </a:xfrm>
          <a:custGeom>
            <a:avLst/>
            <a:gdLst/>
            <a:ahLst/>
            <a:cxnLst/>
            <a:rect r="r" b="b" t="t" l="l"/>
            <a:pathLst>
              <a:path h="1219514" w="1432616">
                <a:moveTo>
                  <a:pt x="1432616" y="0"/>
                </a:moveTo>
                <a:lnTo>
                  <a:pt x="0" y="0"/>
                </a:lnTo>
                <a:lnTo>
                  <a:pt x="0" y="1219515"/>
                </a:lnTo>
                <a:lnTo>
                  <a:pt x="1432616" y="1219515"/>
                </a:lnTo>
                <a:lnTo>
                  <a:pt x="143261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12" id="12"/>
          <p:cNvSpPr txBox="true"/>
          <p:nvPr/>
        </p:nvSpPr>
        <p:spPr>
          <a:xfrm rot="0">
            <a:off x="3447870" y="2884295"/>
            <a:ext cx="2378167" cy="804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6"/>
              </a:lnSpc>
            </a:pPr>
            <a:r>
              <a:rPr lang="en-US" sz="232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Premium Position &amp; Reputation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625514" y="4340911"/>
            <a:ext cx="2378167" cy="804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6"/>
              </a:lnSpc>
            </a:pPr>
            <a:r>
              <a:rPr lang="en-US" sz="232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High-Quality Productions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24127" y="5630118"/>
            <a:ext cx="2378167" cy="804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6"/>
              </a:lnSpc>
            </a:pPr>
            <a:r>
              <a:rPr lang="en-US" sz="232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Core Marketing Offerings</a:t>
            </a:r>
            <a:r>
              <a:rPr lang="en-US" sz="232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625514" y="6958416"/>
            <a:ext cx="2378167" cy="396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6"/>
              </a:lnSpc>
            </a:pPr>
            <a:r>
              <a:rPr lang="en-US" sz="232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Brand Heritage</a:t>
            </a:r>
            <a:r>
              <a:rPr lang="en-US" sz="232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735392" y="8041125"/>
            <a:ext cx="2378167" cy="804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6"/>
              </a:lnSpc>
            </a:pPr>
            <a:r>
              <a:rPr lang="en-US" sz="232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Digital Reach Potential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0964790" y="2729871"/>
            <a:ext cx="1417862" cy="1206955"/>
          </a:xfrm>
          <a:custGeom>
            <a:avLst/>
            <a:gdLst/>
            <a:ahLst/>
            <a:cxnLst/>
            <a:rect r="r" b="b" t="t" l="l"/>
            <a:pathLst>
              <a:path h="1206955" w="1417862">
                <a:moveTo>
                  <a:pt x="0" y="0"/>
                </a:moveTo>
                <a:lnTo>
                  <a:pt x="1417862" y="0"/>
                </a:lnTo>
                <a:lnTo>
                  <a:pt x="1417862" y="1206955"/>
                </a:lnTo>
                <a:lnTo>
                  <a:pt x="0" y="12069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8" id="18"/>
          <p:cNvSpPr/>
          <p:nvPr/>
        </p:nvSpPr>
        <p:spPr>
          <a:xfrm flipH="false" flipV="false" rot="0">
            <a:off x="11737701" y="4002959"/>
            <a:ext cx="1417862" cy="1206955"/>
          </a:xfrm>
          <a:custGeom>
            <a:avLst/>
            <a:gdLst/>
            <a:ahLst/>
            <a:cxnLst/>
            <a:rect r="r" b="b" t="t" l="l"/>
            <a:pathLst>
              <a:path h="1206955" w="1417862">
                <a:moveTo>
                  <a:pt x="0" y="0"/>
                </a:moveTo>
                <a:lnTo>
                  <a:pt x="1417862" y="0"/>
                </a:lnTo>
                <a:lnTo>
                  <a:pt x="1417862" y="1206955"/>
                </a:lnTo>
                <a:lnTo>
                  <a:pt x="0" y="12069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12165007" y="5278125"/>
            <a:ext cx="1417862" cy="1206955"/>
          </a:xfrm>
          <a:custGeom>
            <a:avLst/>
            <a:gdLst/>
            <a:ahLst/>
            <a:cxnLst/>
            <a:rect r="r" b="b" t="t" l="l"/>
            <a:pathLst>
              <a:path h="1206955" w="1417862">
                <a:moveTo>
                  <a:pt x="0" y="0"/>
                </a:moveTo>
                <a:lnTo>
                  <a:pt x="1417862" y="0"/>
                </a:lnTo>
                <a:lnTo>
                  <a:pt x="1417862" y="1206955"/>
                </a:lnTo>
                <a:lnTo>
                  <a:pt x="0" y="120695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0" id="20"/>
          <p:cNvSpPr/>
          <p:nvPr/>
        </p:nvSpPr>
        <p:spPr>
          <a:xfrm flipH="false" flipV="false" rot="0">
            <a:off x="11741598" y="6560106"/>
            <a:ext cx="1417862" cy="1206955"/>
          </a:xfrm>
          <a:custGeom>
            <a:avLst/>
            <a:gdLst/>
            <a:ahLst/>
            <a:cxnLst/>
            <a:rect r="r" b="b" t="t" l="l"/>
            <a:pathLst>
              <a:path h="1206955" w="1417862">
                <a:moveTo>
                  <a:pt x="0" y="0"/>
                </a:moveTo>
                <a:lnTo>
                  <a:pt x="1417862" y="0"/>
                </a:lnTo>
                <a:lnTo>
                  <a:pt x="1417862" y="1206955"/>
                </a:lnTo>
                <a:lnTo>
                  <a:pt x="0" y="12069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21" id="21"/>
          <p:cNvSpPr/>
          <p:nvPr/>
        </p:nvSpPr>
        <p:spPr>
          <a:xfrm flipH="false" flipV="false" rot="0">
            <a:off x="11032667" y="7833593"/>
            <a:ext cx="1417862" cy="1206955"/>
          </a:xfrm>
          <a:custGeom>
            <a:avLst/>
            <a:gdLst/>
            <a:ahLst/>
            <a:cxnLst/>
            <a:rect r="r" b="b" t="t" l="l"/>
            <a:pathLst>
              <a:path h="1206955" w="1417862">
                <a:moveTo>
                  <a:pt x="0" y="0"/>
                </a:moveTo>
                <a:lnTo>
                  <a:pt x="1417862" y="0"/>
                </a:lnTo>
                <a:lnTo>
                  <a:pt x="1417862" y="1206955"/>
                </a:lnTo>
                <a:lnTo>
                  <a:pt x="0" y="12069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22" id="22"/>
          <p:cNvSpPr txBox="true"/>
          <p:nvPr/>
        </p:nvSpPr>
        <p:spPr>
          <a:xfrm rot="0">
            <a:off x="12727161" y="3101530"/>
            <a:ext cx="2378167" cy="396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6"/>
              </a:lnSpc>
            </a:pPr>
            <a:r>
              <a:rPr lang="en-US" sz="232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Inclusivity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645202" y="4384322"/>
            <a:ext cx="2378167" cy="396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6"/>
              </a:lnSpc>
            </a:pPr>
            <a:r>
              <a:rPr lang="en-US" sz="232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Accessibility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916244" y="5659488"/>
            <a:ext cx="2378167" cy="396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6"/>
              </a:lnSpc>
            </a:pPr>
            <a:r>
              <a:rPr lang="en-US" sz="232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Cultural Diversity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645202" y="6737440"/>
            <a:ext cx="2378167" cy="804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6"/>
              </a:lnSpc>
            </a:pPr>
            <a:r>
              <a:rPr lang="en-US" sz="232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Online &amp; Offline Campaign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873938" y="8052811"/>
            <a:ext cx="2378167" cy="8046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56"/>
              </a:lnSpc>
            </a:pPr>
            <a:r>
              <a:rPr lang="en-US" sz="2325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Reach Broader Audience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6882016" y="3266319"/>
            <a:ext cx="4523968" cy="4523968"/>
          </a:xfrm>
          <a:custGeom>
            <a:avLst/>
            <a:gdLst/>
            <a:ahLst/>
            <a:cxnLst/>
            <a:rect r="r" b="b" t="t" l="l"/>
            <a:pathLst>
              <a:path h="4523968" w="4523968">
                <a:moveTo>
                  <a:pt x="0" y="0"/>
                </a:moveTo>
                <a:lnTo>
                  <a:pt x="4523968" y="0"/>
                </a:lnTo>
                <a:lnTo>
                  <a:pt x="4523968" y="4523968"/>
                </a:lnTo>
                <a:lnTo>
                  <a:pt x="0" y="45239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94661" y="2187114"/>
            <a:ext cx="10986113" cy="7360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30"/>
              </a:lnSpc>
            </a:pPr>
            <a:r>
              <a:rPr lang="en-US" sz="3500">
                <a:solidFill>
                  <a:srgbClr val="FEFAD3"/>
                </a:solidFill>
                <a:latin typeface="Harlow Solid"/>
                <a:ea typeface="Harlow Solid"/>
                <a:cs typeface="Harlow Solid"/>
                <a:sym typeface="Harlow Solid"/>
              </a:rPr>
              <a:t>Research Methods</a:t>
            </a:r>
          </a:p>
          <a:p>
            <a:pPr algn="l" marL="712475" indent="-356237" lvl="1">
              <a:lnSpc>
                <a:spcPts val="5214"/>
              </a:lnSpc>
              <a:buFont typeface="Arial"/>
              <a:buChar char="•"/>
            </a:pPr>
            <a:r>
              <a:rPr lang="en-US" sz="33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Mixed-methods: Quantitative survey (Descriptive) and qualitative interviews (Exploratory).</a:t>
            </a:r>
          </a:p>
          <a:p>
            <a:pPr algn="l">
              <a:lnSpc>
                <a:spcPts val="5530"/>
              </a:lnSpc>
            </a:pPr>
            <a:r>
              <a:rPr lang="en-US" sz="3500">
                <a:solidFill>
                  <a:srgbClr val="FEFAD3"/>
                </a:solidFill>
                <a:latin typeface="Harlow Solid"/>
                <a:ea typeface="Harlow Solid"/>
                <a:cs typeface="Harlow Solid"/>
                <a:sym typeface="Harlow Solid"/>
              </a:rPr>
              <a:t>Sampling Technique</a:t>
            </a:r>
          </a:p>
          <a:p>
            <a:pPr algn="l" marL="712475" indent="-356237" lvl="1">
              <a:lnSpc>
                <a:spcPts val="5214"/>
              </a:lnSpc>
              <a:buFont typeface="Arial"/>
              <a:buChar char="•"/>
            </a:pPr>
            <a:r>
              <a:rPr lang="en-US" sz="33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Non-probability convenience sampling.</a:t>
            </a:r>
          </a:p>
          <a:p>
            <a:pPr algn="l">
              <a:lnSpc>
                <a:spcPts val="5530"/>
              </a:lnSpc>
            </a:pPr>
            <a:r>
              <a:rPr lang="en-US" sz="3500">
                <a:solidFill>
                  <a:srgbClr val="FEFAD3"/>
                </a:solidFill>
                <a:latin typeface="Harlow Solid"/>
                <a:ea typeface="Harlow Solid"/>
                <a:cs typeface="Harlow Solid"/>
                <a:sym typeface="Harlow Solid"/>
              </a:rPr>
              <a:t>Survey Sample</a:t>
            </a:r>
          </a:p>
          <a:p>
            <a:pPr algn="l" marL="712475" indent="-356237" lvl="1">
              <a:lnSpc>
                <a:spcPts val="5214"/>
              </a:lnSpc>
              <a:buFont typeface="Arial"/>
              <a:buChar char="•"/>
            </a:pPr>
            <a:r>
              <a:rPr lang="en-US" sz="33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108 respondents, ages 18–25, analysed by gender, accommodation, and employment status.</a:t>
            </a:r>
          </a:p>
          <a:p>
            <a:pPr algn="l">
              <a:lnSpc>
                <a:spcPts val="5530"/>
              </a:lnSpc>
            </a:pPr>
            <a:r>
              <a:rPr lang="en-US" sz="3500">
                <a:solidFill>
                  <a:srgbClr val="FEFAD3"/>
                </a:solidFill>
                <a:latin typeface="Harlow Solid"/>
                <a:ea typeface="Harlow Solid"/>
                <a:cs typeface="Harlow Solid"/>
                <a:sym typeface="Harlow Solid"/>
              </a:rPr>
              <a:t>Interview Sample</a:t>
            </a:r>
          </a:p>
          <a:p>
            <a:pPr algn="l" marL="712475" indent="-356237" lvl="1">
              <a:lnSpc>
                <a:spcPts val="5214"/>
              </a:lnSpc>
              <a:buFont typeface="Arial"/>
              <a:buChar char="•"/>
            </a:pPr>
            <a:r>
              <a:rPr lang="en-US" sz="3300">
                <a:solidFill>
                  <a:srgbClr val="FEFAD3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5 participants, ages 18–25.</a:t>
            </a:r>
          </a:p>
          <a:p>
            <a:pPr algn="l">
              <a:lnSpc>
                <a:spcPts val="5214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352224" y="125705"/>
            <a:ext cx="1153369" cy="1437220"/>
          </a:xfrm>
          <a:custGeom>
            <a:avLst/>
            <a:gdLst/>
            <a:ahLst/>
            <a:cxnLst/>
            <a:rect r="r" b="b" t="t" l="l"/>
            <a:pathLst>
              <a:path h="1437220" w="1153369">
                <a:moveTo>
                  <a:pt x="0" y="0"/>
                </a:moveTo>
                <a:lnTo>
                  <a:pt x="1153370" y="0"/>
                </a:lnTo>
                <a:lnTo>
                  <a:pt x="1153370" y="1437220"/>
                </a:lnTo>
                <a:lnTo>
                  <a:pt x="0" y="1437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601920" y="2140411"/>
            <a:ext cx="4657380" cy="3329391"/>
          </a:xfrm>
          <a:custGeom>
            <a:avLst/>
            <a:gdLst/>
            <a:ahLst/>
            <a:cxnLst/>
            <a:rect r="r" b="b" t="t" l="l"/>
            <a:pathLst>
              <a:path h="3329391" w="4657380">
                <a:moveTo>
                  <a:pt x="0" y="0"/>
                </a:moveTo>
                <a:lnTo>
                  <a:pt x="4657380" y="0"/>
                </a:lnTo>
                <a:lnTo>
                  <a:pt x="4657380" y="3329391"/>
                </a:lnTo>
                <a:lnTo>
                  <a:pt x="0" y="33293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5510" t="0" r="-14142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2415846" y="5469802"/>
            <a:ext cx="5185089" cy="3418801"/>
          </a:xfrm>
          <a:custGeom>
            <a:avLst/>
            <a:gdLst/>
            <a:ahLst/>
            <a:cxnLst/>
            <a:rect r="r" b="b" t="t" l="l"/>
            <a:pathLst>
              <a:path h="3418801" w="5185089">
                <a:moveTo>
                  <a:pt x="0" y="0"/>
                </a:moveTo>
                <a:lnTo>
                  <a:pt x="5185089" y="0"/>
                </a:lnTo>
                <a:lnTo>
                  <a:pt x="5185089" y="3418801"/>
                </a:lnTo>
                <a:lnTo>
                  <a:pt x="0" y="34188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281" t="0" r="-9742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113555" y="193430"/>
            <a:ext cx="15487380" cy="13694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67"/>
              </a:lnSpc>
              <a:spcBef>
                <a:spcPct val="0"/>
              </a:spcBef>
            </a:pPr>
            <a:r>
              <a:rPr lang="en-US" sz="7834">
                <a:solidFill>
                  <a:srgbClr val="931E09"/>
                </a:solidFill>
                <a:latin typeface="Harlow Solid"/>
                <a:ea typeface="Harlow Solid"/>
                <a:cs typeface="Harlow Solid"/>
                <a:sym typeface="Harlow Solid"/>
              </a:rPr>
              <a:t>Market Research Methods &amp; Sample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283841" y="9077026"/>
            <a:ext cx="2639277" cy="843255"/>
          </a:xfrm>
          <a:custGeom>
            <a:avLst/>
            <a:gdLst/>
            <a:ahLst/>
            <a:cxnLst/>
            <a:rect r="r" b="b" t="t" l="l"/>
            <a:pathLst>
              <a:path h="843255" w="2639277">
                <a:moveTo>
                  <a:pt x="0" y="0"/>
                </a:moveTo>
                <a:lnTo>
                  <a:pt x="2639277" y="0"/>
                </a:lnTo>
                <a:lnTo>
                  <a:pt x="2639277" y="843254"/>
                </a:lnTo>
                <a:lnTo>
                  <a:pt x="0" y="8432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294411" y="9077026"/>
            <a:ext cx="1929778" cy="1006841"/>
          </a:xfrm>
          <a:custGeom>
            <a:avLst/>
            <a:gdLst/>
            <a:ahLst/>
            <a:cxnLst/>
            <a:rect r="r" b="b" t="t" l="l"/>
            <a:pathLst>
              <a:path h="1006841" w="1929778">
                <a:moveTo>
                  <a:pt x="0" y="0"/>
                </a:moveTo>
                <a:lnTo>
                  <a:pt x="1929778" y="0"/>
                </a:lnTo>
                <a:lnTo>
                  <a:pt x="1929778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9000"/>
            </a:blip>
            <a:stretch>
              <a:fillRect l="-27107" t="-26933" r="-33153" b="-180234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52224" y="125705"/>
            <a:ext cx="1153369" cy="1437220"/>
          </a:xfrm>
          <a:custGeom>
            <a:avLst/>
            <a:gdLst/>
            <a:ahLst/>
            <a:cxnLst/>
            <a:rect r="r" b="b" t="t" l="l"/>
            <a:pathLst>
              <a:path h="1437220" w="1153369">
                <a:moveTo>
                  <a:pt x="0" y="0"/>
                </a:moveTo>
                <a:lnTo>
                  <a:pt x="1153370" y="0"/>
                </a:lnTo>
                <a:lnTo>
                  <a:pt x="1153370" y="1437220"/>
                </a:lnTo>
                <a:lnTo>
                  <a:pt x="0" y="14372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3841" y="9077026"/>
            <a:ext cx="2639277" cy="843255"/>
          </a:xfrm>
          <a:custGeom>
            <a:avLst/>
            <a:gdLst/>
            <a:ahLst/>
            <a:cxnLst/>
            <a:rect r="r" b="b" t="t" l="l"/>
            <a:pathLst>
              <a:path h="843255" w="2639277">
                <a:moveTo>
                  <a:pt x="0" y="0"/>
                </a:moveTo>
                <a:lnTo>
                  <a:pt x="2639277" y="0"/>
                </a:lnTo>
                <a:lnTo>
                  <a:pt x="2639277" y="843254"/>
                </a:lnTo>
                <a:lnTo>
                  <a:pt x="0" y="8432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294411" y="9077026"/>
            <a:ext cx="1929778" cy="1006841"/>
          </a:xfrm>
          <a:custGeom>
            <a:avLst/>
            <a:gdLst/>
            <a:ahLst/>
            <a:cxnLst/>
            <a:rect r="r" b="b" t="t" l="l"/>
            <a:pathLst>
              <a:path h="1006841" w="1929778">
                <a:moveTo>
                  <a:pt x="0" y="0"/>
                </a:moveTo>
                <a:lnTo>
                  <a:pt x="1929778" y="0"/>
                </a:lnTo>
                <a:lnTo>
                  <a:pt x="1929778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9000"/>
            </a:blip>
            <a:stretch>
              <a:fillRect l="-27107" t="-26933" r="-33153" b="-180234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109919" y="1934627"/>
            <a:ext cx="3229555" cy="875033"/>
            <a:chOff x="0" y="0"/>
            <a:chExt cx="850582" cy="23046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50582" cy="230461"/>
            </a:xfrm>
            <a:custGeom>
              <a:avLst/>
              <a:gdLst/>
              <a:ahLst/>
              <a:cxnLst/>
              <a:rect r="r" b="b" t="t" l="l"/>
              <a:pathLst>
                <a:path h="230461" w="850582">
                  <a:moveTo>
                    <a:pt x="115231" y="0"/>
                  </a:moveTo>
                  <a:lnTo>
                    <a:pt x="735352" y="0"/>
                  </a:lnTo>
                  <a:cubicBezTo>
                    <a:pt x="798992" y="0"/>
                    <a:pt x="850582" y="51591"/>
                    <a:pt x="850582" y="115231"/>
                  </a:cubicBezTo>
                  <a:lnTo>
                    <a:pt x="850582" y="115231"/>
                  </a:lnTo>
                  <a:cubicBezTo>
                    <a:pt x="850582" y="145792"/>
                    <a:pt x="838442" y="175101"/>
                    <a:pt x="816832" y="196711"/>
                  </a:cubicBezTo>
                  <a:cubicBezTo>
                    <a:pt x="795222" y="218321"/>
                    <a:pt x="765913" y="230461"/>
                    <a:pt x="735352" y="230461"/>
                  </a:cubicBezTo>
                  <a:lnTo>
                    <a:pt x="115231" y="230461"/>
                  </a:lnTo>
                  <a:cubicBezTo>
                    <a:pt x="84670" y="230461"/>
                    <a:pt x="55360" y="218321"/>
                    <a:pt x="33750" y="196711"/>
                  </a:cubicBezTo>
                  <a:cubicBezTo>
                    <a:pt x="12140" y="175101"/>
                    <a:pt x="0" y="145792"/>
                    <a:pt x="0" y="115231"/>
                  </a:cubicBezTo>
                  <a:lnTo>
                    <a:pt x="0" y="115231"/>
                  </a:lnTo>
                  <a:cubicBezTo>
                    <a:pt x="0" y="84670"/>
                    <a:pt x="12140" y="55360"/>
                    <a:pt x="33750" y="33750"/>
                  </a:cubicBezTo>
                  <a:cubicBezTo>
                    <a:pt x="55360" y="12140"/>
                    <a:pt x="84670" y="0"/>
                    <a:pt x="115231" y="0"/>
                  </a:cubicBezTo>
                  <a:close/>
                </a:path>
              </a:pathLst>
            </a:custGeom>
            <a:solidFill>
              <a:srgbClr val="BF4949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28575"/>
              <a:ext cx="850582" cy="2590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48"/>
                </a:lnSpc>
              </a:pPr>
              <a:r>
                <a:rPr lang="en-US" b="true" sz="2400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Research Methods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8027362" y="4875417"/>
            <a:ext cx="3229555" cy="1601420"/>
            <a:chOff x="0" y="0"/>
            <a:chExt cx="850582" cy="42177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50582" cy="421773"/>
            </a:xfrm>
            <a:custGeom>
              <a:avLst/>
              <a:gdLst/>
              <a:ahLst/>
              <a:cxnLst/>
              <a:rect r="r" b="b" t="t" l="l"/>
              <a:pathLst>
                <a:path h="421773" w="850582">
                  <a:moveTo>
                    <a:pt x="122258" y="0"/>
                  </a:moveTo>
                  <a:lnTo>
                    <a:pt x="728325" y="0"/>
                  </a:lnTo>
                  <a:cubicBezTo>
                    <a:pt x="795846" y="0"/>
                    <a:pt x="850582" y="54737"/>
                    <a:pt x="850582" y="122258"/>
                  </a:cubicBezTo>
                  <a:lnTo>
                    <a:pt x="850582" y="299515"/>
                  </a:lnTo>
                  <a:cubicBezTo>
                    <a:pt x="850582" y="367036"/>
                    <a:pt x="795846" y="421773"/>
                    <a:pt x="728325" y="421773"/>
                  </a:cubicBezTo>
                  <a:lnTo>
                    <a:pt x="122258" y="421773"/>
                  </a:lnTo>
                  <a:cubicBezTo>
                    <a:pt x="54737" y="421773"/>
                    <a:pt x="0" y="367036"/>
                    <a:pt x="0" y="299515"/>
                  </a:cubicBezTo>
                  <a:lnTo>
                    <a:pt x="0" y="122258"/>
                  </a:lnTo>
                  <a:cubicBezTo>
                    <a:pt x="0" y="54737"/>
                    <a:pt x="54737" y="0"/>
                    <a:pt x="122258" y="0"/>
                  </a:cubicBezTo>
                  <a:close/>
                </a:path>
              </a:pathLst>
            </a:custGeom>
            <a:solidFill>
              <a:srgbClr val="E88F3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28575"/>
              <a:ext cx="850582" cy="450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48"/>
                </a:lnSpc>
              </a:pPr>
              <a:r>
                <a:rPr lang="en-US" sz="2400" b="true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Quantitative Research</a:t>
              </a:r>
            </a:p>
            <a:p>
              <a:pPr algn="ctr">
                <a:lnSpc>
                  <a:spcPts val="3048"/>
                </a:lnSpc>
              </a:pPr>
              <a:r>
                <a:rPr lang="en-US" b="true" sz="2400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(</a:t>
              </a:r>
              <a:r>
                <a:rPr lang="en-US" sz="24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Descriptive)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439072" y="4875417"/>
            <a:ext cx="3229555" cy="1601420"/>
            <a:chOff x="0" y="0"/>
            <a:chExt cx="850582" cy="42177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50582" cy="421773"/>
            </a:xfrm>
            <a:custGeom>
              <a:avLst/>
              <a:gdLst/>
              <a:ahLst/>
              <a:cxnLst/>
              <a:rect r="r" b="b" t="t" l="l"/>
              <a:pathLst>
                <a:path h="421773" w="850582">
                  <a:moveTo>
                    <a:pt x="122258" y="0"/>
                  </a:moveTo>
                  <a:lnTo>
                    <a:pt x="728325" y="0"/>
                  </a:lnTo>
                  <a:cubicBezTo>
                    <a:pt x="795846" y="0"/>
                    <a:pt x="850582" y="54737"/>
                    <a:pt x="850582" y="122258"/>
                  </a:cubicBezTo>
                  <a:lnTo>
                    <a:pt x="850582" y="299515"/>
                  </a:lnTo>
                  <a:cubicBezTo>
                    <a:pt x="850582" y="367036"/>
                    <a:pt x="795846" y="421773"/>
                    <a:pt x="728325" y="421773"/>
                  </a:cubicBezTo>
                  <a:lnTo>
                    <a:pt x="122258" y="421773"/>
                  </a:lnTo>
                  <a:cubicBezTo>
                    <a:pt x="54737" y="421773"/>
                    <a:pt x="0" y="367036"/>
                    <a:pt x="0" y="299515"/>
                  </a:cubicBezTo>
                  <a:lnTo>
                    <a:pt x="0" y="122258"/>
                  </a:lnTo>
                  <a:cubicBezTo>
                    <a:pt x="0" y="54737"/>
                    <a:pt x="54737" y="0"/>
                    <a:pt x="122258" y="0"/>
                  </a:cubicBezTo>
                  <a:close/>
                </a:path>
              </a:pathLst>
            </a:custGeom>
            <a:solidFill>
              <a:srgbClr val="E88F37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28575"/>
              <a:ext cx="850582" cy="450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48"/>
                </a:lnSpc>
              </a:pPr>
              <a:r>
                <a:rPr lang="en-US" sz="2400" b="true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Qualitative Research</a:t>
              </a:r>
            </a:p>
            <a:p>
              <a:pPr algn="ctr">
                <a:lnSpc>
                  <a:spcPts val="3048"/>
                </a:lnSpc>
              </a:pPr>
              <a:r>
                <a:rPr lang="en-US" sz="24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(Exploratory)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027362" y="8318861"/>
            <a:ext cx="3229555" cy="1601420"/>
            <a:chOff x="0" y="0"/>
            <a:chExt cx="850582" cy="421773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50582" cy="421773"/>
            </a:xfrm>
            <a:custGeom>
              <a:avLst/>
              <a:gdLst/>
              <a:ahLst/>
              <a:cxnLst/>
              <a:rect r="r" b="b" t="t" l="l"/>
              <a:pathLst>
                <a:path h="421773" w="850582">
                  <a:moveTo>
                    <a:pt x="122258" y="0"/>
                  </a:moveTo>
                  <a:lnTo>
                    <a:pt x="728325" y="0"/>
                  </a:lnTo>
                  <a:cubicBezTo>
                    <a:pt x="795846" y="0"/>
                    <a:pt x="850582" y="54737"/>
                    <a:pt x="850582" y="122258"/>
                  </a:cubicBezTo>
                  <a:lnTo>
                    <a:pt x="850582" y="299515"/>
                  </a:lnTo>
                  <a:cubicBezTo>
                    <a:pt x="850582" y="367036"/>
                    <a:pt x="795846" y="421773"/>
                    <a:pt x="728325" y="421773"/>
                  </a:cubicBezTo>
                  <a:lnTo>
                    <a:pt x="122258" y="421773"/>
                  </a:lnTo>
                  <a:cubicBezTo>
                    <a:pt x="54737" y="421773"/>
                    <a:pt x="0" y="367036"/>
                    <a:pt x="0" y="299515"/>
                  </a:cubicBezTo>
                  <a:lnTo>
                    <a:pt x="0" y="122258"/>
                  </a:lnTo>
                  <a:cubicBezTo>
                    <a:pt x="0" y="54737"/>
                    <a:pt x="54737" y="0"/>
                    <a:pt x="122258" y="0"/>
                  </a:cubicBezTo>
                  <a:close/>
                </a:path>
              </a:pathLst>
            </a:custGeom>
            <a:solidFill>
              <a:srgbClr val="F9CC67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28575"/>
              <a:ext cx="850582" cy="45034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48"/>
                </a:lnSpc>
              </a:pPr>
              <a:r>
                <a:rPr lang="en-US" sz="2400" b="true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Respondents </a:t>
              </a:r>
            </a:p>
            <a:p>
              <a:pPr algn="ctr">
                <a:lnSpc>
                  <a:spcPts val="3048"/>
                </a:lnSpc>
              </a:pPr>
              <a:r>
                <a:rPr lang="en-US" sz="24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108 respondents, ages 18–25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2439072" y="8318861"/>
            <a:ext cx="3229555" cy="1590720"/>
            <a:chOff x="0" y="0"/>
            <a:chExt cx="850582" cy="418955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50582" cy="418955"/>
            </a:xfrm>
            <a:custGeom>
              <a:avLst/>
              <a:gdLst/>
              <a:ahLst/>
              <a:cxnLst/>
              <a:rect r="r" b="b" t="t" l="l"/>
              <a:pathLst>
                <a:path h="418955" w="850582">
                  <a:moveTo>
                    <a:pt x="122258" y="0"/>
                  </a:moveTo>
                  <a:lnTo>
                    <a:pt x="728325" y="0"/>
                  </a:lnTo>
                  <a:cubicBezTo>
                    <a:pt x="795846" y="0"/>
                    <a:pt x="850582" y="54737"/>
                    <a:pt x="850582" y="122258"/>
                  </a:cubicBezTo>
                  <a:lnTo>
                    <a:pt x="850582" y="296697"/>
                  </a:lnTo>
                  <a:cubicBezTo>
                    <a:pt x="850582" y="364218"/>
                    <a:pt x="795846" y="418955"/>
                    <a:pt x="728325" y="418955"/>
                  </a:cubicBezTo>
                  <a:lnTo>
                    <a:pt x="122258" y="418955"/>
                  </a:lnTo>
                  <a:cubicBezTo>
                    <a:pt x="54737" y="418955"/>
                    <a:pt x="0" y="364218"/>
                    <a:pt x="0" y="296697"/>
                  </a:cubicBezTo>
                  <a:lnTo>
                    <a:pt x="0" y="122258"/>
                  </a:lnTo>
                  <a:cubicBezTo>
                    <a:pt x="0" y="54737"/>
                    <a:pt x="54737" y="0"/>
                    <a:pt x="122258" y="0"/>
                  </a:cubicBezTo>
                  <a:close/>
                </a:path>
              </a:pathLst>
            </a:custGeom>
            <a:solidFill>
              <a:srgbClr val="F9CC67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28575"/>
              <a:ext cx="850582" cy="4475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48"/>
                </a:lnSpc>
              </a:pPr>
              <a:r>
                <a:rPr lang="en-US" sz="2400" b="true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Respondents </a:t>
              </a:r>
            </a:p>
            <a:p>
              <a:pPr algn="ctr">
                <a:lnSpc>
                  <a:spcPts val="3048"/>
                </a:lnSpc>
              </a:pPr>
              <a:r>
                <a:rPr lang="en-US" sz="24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5 participants, ages 18–25.</a:t>
              </a: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0109919" y="3285345"/>
            <a:ext cx="3229555" cy="1224631"/>
            <a:chOff x="0" y="0"/>
            <a:chExt cx="850582" cy="322536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50582" cy="322536"/>
            </a:xfrm>
            <a:custGeom>
              <a:avLst/>
              <a:gdLst/>
              <a:ahLst/>
              <a:cxnLst/>
              <a:rect r="r" b="b" t="t" l="l"/>
              <a:pathLst>
                <a:path h="322536" w="850582">
                  <a:moveTo>
                    <a:pt x="122258" y="0"/>
                  </a:moveTo>
                  <a:lnTo>
                    <a:pt x="728325" y="0"/>
                  </a:lnTo>
                  <a:cubicBezTo>
                    <a:pt x="795846" y="0"/>
                    <a:pt x="850582" y="54737"/>
                    <a:pt x="850582" y="122258"/>
                  </a:cubicBezTo>
                  <a:lnTo>
                    <a:pt x="850582" y="200279"/>
                  </a:lnTo>
                  <a:cubicBezTo>
                    <a:pt x="850582" y="267800"/>
                    <a:pt x="795846" y="322536"/>
                    <a:pt x="728325" y="322536"/>
                  </a:cubicBezTo>
                  <a:lnTo>
                    <a:pt x="122258" y="322536"/>
                  </a:lnTo>
                  <a:cubicBezTo>
                    <a:pt x="89833" y="322536"/>
                    <a:pt x="58736" y="309656"/>
                    <a:pt x="35808" y="286728"/>
                  </a:cubicBezTo>
                  <a:cubicBezTo>
                    <a:pt x="12881" y="263800"/>
                    <a:pt x="0" y="232704"/>
                    <a:pt x="0" y="200279"/>
                  </a:cubicBezTo>
                  <a:lnTo>
                    <a:pt x="0" y="122258"/>
                  </a:lnTo>
                  <a:cubicBezTo>
                    <a:pt x="0" y="54737"/>
                    <a:pt x="54737" y="0"/>
                    <a:pt x="122258" y="0"/>
                  </a:cubicBezTo>
                  <a:close/>
                </a:path>
              </a:pathLst>
            </a:custGeom>
            <a:solidFill>
              <a:srgbClr val="FF7A39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28575"/>
              <a:ext cx="850582" cy="3511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48"/>
                </a:lnSpc>
              </a:pPr>
              <a:r>
                <a:rPr lang="en-US" sz="24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Mixed Methods Approach</a:t>
              </a:r>
            </a:p>
          </p:txBody>
        </p:sp>
      </p:grpSp>
      <p:sp>
        <p:nvSpPr>
          <p:cNvPr name="AutoShape 24" id="24"/>
          <p:cNvSpPr/>
          <p:nvPr/>
        </p:nvSpPr>
        <p:spPr>
          <a:xfrm flipH="true">
            <a:off x="10632895" y="4556792"/>
            <a:ext cx="366394" cy="303964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5" id="25"/>
          <p:cNvSpPr/>
          <p:nvPr/>
        </p:nvSpPr>
        <p:spPr>
          <a:xfrm>
            <a:off x="12455527" y="4519575"/>
            <a:ext cx="394056" cy="355842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26" id="26"/>
          <p:cNvGrpSpPr/>
          <p:nvPr/>
        </p:nvGrpSpPr>
        <p:grpSpPr>
          <a:xfrm rot="0">
            <a:off x="8027362" y="6953087"/>
            <a:ext cx="3229555" cy="990420"/>
            <a:chOff x="0" y="0"/>
            <a:chExt cx="850582" cy="260851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50582" cy="260851"/>
            </a:xfrm>
            <a:custGeom>
              <a:avLst/>
              <a:gdLst/>
              <a:ahLst/>
              <a:cxnLst/>
              <a:rect r="r" b="b" t="t" l="l"/>
              <a:pathLst>
                <a:path h="260851" w="850582">
                  <a:moveTo>
                    <a:pt x="122258" y="0"/>
                  </a:moveTo>
                  <a:lnTo>
                    <a:pt x="728325" y="0"/>
                  </a:lnTo>
                  <a:cubicBezTo>
                    <a:pt x="795846" y="0"/>
                    <a:pt x="850582" y="54737"/>
                    <a:pt x="850582" y="122258"/>
                  </a:cubicBezTo>
                  <a:lnTo>
                    <a:pt x="850582" y="138594"/>
                  </a:lnTo>
                  <a:cubicBezTo>
                    <a:pt x="850582" y="206115"/>
                    <a:pt x="795846" y="260851"/>
                    <a:pt x="728325" y="260851"/>
                  </a:cubicBezTo>
                  <a:lnTo>
                    <a:pt x="122258" y="260851"/>
                  </a:lnTo>
                  <a:cubicBezTo>
                    <a:pt x="54737" y="260851"/>
                    <a:pt x="0" y="206115"/>
                    <a:pt x="0" y="138594"/>
                  </a:cubicBezTo>
                  <a:lnTo>
                    <a:pt x="0" y="122258"/>
                  </a:lnTo>
                  <a:cubicBezTo>
                    <a:pt x="0" y="54737"/>
                    <a:pt x="54737" y="0"/>
                    <a:pt x="122258" y="0"/>
                  </a:cubicBezTo>
                  <a:close/>
                </a:path>
              </a:pathLst>
            </a:custGeom>
            <a:solidFill>
              <a:srgbClr val="EBB649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28575"/>
              <a:ext cx="850582" cy="2894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48"/>
                </a:lnSpc>
              </a:pPr>
              <a:r>
                <a:rPr lang="en-US" b="true" sz="2400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Survey</a:t>
              </a: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2455527" y="6902638"/>
            <a:ext cx="3229555" cy="990420"/>
            <a:chOff x="0" y="0"/>
            <a:chExt cx="850582" cy="260851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50582" cy="260851"/>
            </a:xfrm>
            <a:custGeom>
              <a:avLst/>
              <a:gdLst/>
              <a:ahLst/>
              <a:cxnLst/>
              <a:rect r="r" b="b" t="t" l="l"/>
              <a:pathLst>
                <a:path h="260851" w="850582">
                  <a:moveTo>
                    <a:pt x="122258" y="0"/>
                  </a:moveTo>
                  <a:lnTo>
                    <a:pt x="728325" y="0"/>
                  </a:lnTo>
                  <a:cubicBezTo>
                    <a:pt x="795846" y="0"/>
                    <a:pt x="850582" y="54737"/>
                    <a:pt x="850582" y="122258"/>
                  </a:cubicBezTo>
                  <a:lnTo>
                    <a:pt x="850582" y="138594"/>
                  </a:lnTo>
                  <a:cubicBezTo>
                    <a:pt x="850582" y="206115"/>
                    <a:pt x="795846" y="260851"/>
                    <a:pt x="728325" y="260851"/>
                  </a:cubicBezTo>
                  <a:lnTo>
                    <a:pt x="122258" y="260851"/>
                  </a:lnTo>
                  <a:cubicBezTo>
                    <a:pt x="54737" y="260851"/>
                    <a:pt x="0" y="206115"/>
                    <a:pt x="0" y="138594"/>
                  </a:cubicBezTo>
                  <a:lnTo>
                    <a:pt x="0" y="122258"/>
                  </a:lnTo>
                  <a:cubicBezTo>
                    <a:pt x="0" y="54737"/>
                    <a:pt x="54737" y="0"/>
                    <a:pt x="122258" y="0"/>
                  </a:cubicBezTo>
                  <a:close/>
                </a:path>
              </a:pathLst>
            </a:custGeom>
            <a:solidFill>
              <a:srgbClr val="EBB649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28575"/>
              <a:ext cx="850582" cy="28942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48"/>
                </a:lnSpc>
              </a:pPr>
              <a:r>
                <a:rPr lang="en-US" b="true" sz="2400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Interview</a:t>
              </a:r>
            </a:p>
          </p:txBody>
        </p:sp>
      </p:grpSp>
      <p:sp>
        <p:nvSpPr>
          <p:cNvPr name="AutoShape 32" id="32"/>
          <p:cNvSpPr/>
          <p:nvPr/>
        </p:nvSpPr>
        <p:spPr>
          <a:xfrm>
            <a:off x="9642140" y="6476837"/>
            <a:ext cx="0" cy="47625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3" id="33"/>
          <p:cNvSpPr/>
          <p:nvPr/>
        </p:nvSpPr>
        <p:spPr>
          <a:xfrm>
            <a:off x="14070304" y="6426388"/>
            <a:ext cx="0" cy="47625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4" id="34"/>
          <p:cNvSpPr/>
          <p:nvPr/>
        </p:nvSpPr>
        <p:spPr>
          <a:xfrm>
            <a:off x="9623090" y="7943507"/>
            <a:ext cx="0" cy="47625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5" id="35"/>
          <p:cNvSpPr/>
          <p:nvPr/>
        </p:nvSpPr>
        <p:spPr>
          <a:xfrm>
            <a:off x="14089354" y="7842611"/>
            <a:ext cx="0" cy="47625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6" id="36"/>
          <p:cNvSpPr/>
          <p:nvPr/>
        </p:nvSpPr>
        <p:spPr>
          <a:xfrm>
            <a:off x="11828945" y="2809661"/>
            <a:ext cx="0" cy="47625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arrow" len="sm" w="med"/>
          </a:ln>
        </p:spPr>
      </p:sp>
      <p:grpSp>
        <p:nvGrpSpPr>
          <p:cNvPr name="Group 37" id="37"/>
          <p:cNvGrpSpPr/>
          <p:nvPr/>
        </p:nvGrpSpPr>
        <p:grpSpPr>
          <a:xfrm rot="0">
            <a:off x="-1056484" y="1957529"/>
            <a:ext cx="7959204" cy="1412956"/>
            <a:chOff x="0" y="0"/>
            <a:chExt cx="1598274" cy="283733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1598274" cy="283733"/>
            </a:xfrm>
            <a:custGeom>
              <a:avLst/>
              <a:gdLst/>
              <a:ahLst/>
              <a:cxnLst/>
              <a:rect r="r" b="b" t="t" l="l"/>
              <a:pathLst>
                <a:path h="283733" w="1598274">
                  <a:moveTo>
                    <a:pt x="1395074" y="0"/>
                  </a:moveTo>
                  <a:lnTo>
                    <a:pt x="0" y="0"/>
                  </a:lnTo>
                  <a:lnTo>
                    <a:pt x="0" y="283733"/>
                  </a:lnTo>
                  <a:lnTo>
                    <a:pt x="1395074" y="283733"/>
                  </a:lnTo>
                  <a:lnTo>
                    <a:pt x="1598274" y="141867"/>
                  </a:lnTo>
                  <a:lnTo>
                    <a:pt x="1395074" y="0"/>
                  </a:lnTo>
                  <a:close/>
                </a:path>
              </a:pathLst>
            </a:custGeom>
            <a:solidFill>
              <a:srgbClr val="931E09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0" y="-57150"/>
              <a:ext cx="1483974" cy="3408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81"/>
                </a:lnSpc>
              </a:pPr>
              <a:r>
                <a:rPr lang="en-US" b="true" sz="270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Data Collection Methods</a:t>
              </a:r>
            </a:p>
          </p:txBody>
        </p:sp>
      </p:grpSp>
      <p:sp>
        <p:nvSpPr>
          <p:cNvPr name="TextBox 40" id="40"/>
          <p:cNvSpPr txBox="true"/>
          <p:nvPr/>
        </p:nvSpPr>
        <p:spPr>
          <a:xfrm rot="0">
            <a:off x="2113555" y="136280"/>
            <a:ext cx="15487380" cy="1209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>
                <a:solidFill>
                  <a:srgbClr val="EBB649"/>
                </a:solidFill>
                <a:latin typeface="Broadway"/>
                <a:ea typeface="Broadway"/>
                <a:cs typeface="Broadway"/>
                <a:sym typeface="Broadway"/>
              </a:rPr>
              <a:t>Market Research Methods</a:t>
            </a:r>
          </a:p>
        </p:txBody>
      </p:sp>
      <p:grpSp>
        <p:nvGrpSpPr>
          <p:cNvPr name="Group 41" id="41"/>
          <p:cNvGrpSpPr/>
          <p:nvPr/>
        </p:nvGrpSpPr>
        <p:grpSpPr>
          <a:xfrm rot="0">
            <a:off x="-1056484" y="3362896"/>
            <a:ext cx="7959204" cy="1412956"/>
            <a:chOff x="0" y="0"/>
            <a:chExt cx="1598274" cy="283733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1598274" cy="283733"/>
            </a:xfrm>
            <a:custGeom>
              <a:avLst/>
              <a:gdLst/>
              <a:ahLst/>
              <a:cxnLst/>
              <a:rect r="r" b="b" t="t" l="l"/>
              <a:pathLst>
                <a:path h="283733" w="1598274">
                  <a:moveTo>
                    <a:pt x="1395074" y="0"/>
                  </a:moveTo>
                  <a:lnTo>
                    <a:pt x="0" y="0"/>
                  </a:lnTo>
                  <a:lnTo>
                    <a:pt x="0" y="283733"/>
                  </a:lnTo>
                  <a:lnTo>
                    <a:pt x="1395074" y="283733"/>
                  </a:lnTo>
                  <a:lnTo>
                    <a:pt x="1598274" y="141867"/>
                  </a:lnTo>
                  <a:lnTo>
                    <a:pt x="1395074" y="0"/>
                  </a:lnTo>
                  <a:close/>
                </a:path>
              </a:pathLst>
            </a:custGeom>
            <a:solidFill>
              <a:srgbClr val="FF7A39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57150"/>
              <a:ext cx="1483974" cy="3408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81"/>
                </a:lnSpc>
              </a:pPr>
              <a:r>
                <a:rPr lang="en-US" b="true" sz="270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Sampling Techniques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-1056484" y="4608735"/>
            <a:ext cx="7959204" cy="1412956"/>
            <a:chOff x="0" y="0"/>
            <a:chExt cx="1598274" cy="283733"/>
          </a:xfrm>
        </p:grpSpPr>
        <p:sp>
          <p:nvSpPr>
            <p:cNvPr name="Freeform 45" id="45"/>
            <p:cNvSpPr/>
            <p:nvPr/>
          </p:nvSpPr>
          <p:spPr>
            <a:xfrm flipH="false" flipV="false" rot="0">
              <a:off x="0" y="0"/>
              <a:ext cx="1598274" cy="283733"/>
            </a:xfrm>
            <a:custGeom>
              <a:avLst/>
              <a:gdLst/>
              <a:ahLst/>
              <a:cxnLst/>
              <a:rect r="r" b="b" t="t" l="l"/>
              <a:pathLst>
                <a:path h="283733" w="1598274">
                  <a:moveTo>
                    <a:pt x="1395074" y="0"/>
                  </a:moveTo>
                  <a:lnTo>
                    <a:pt x="0" y="0"/>
                  </a:lnTo>
                  <a:lnTo>
                    <a:pt x="0" y="283733"/>
                  </a:lnTo>
                  <a:lnTo>
                    <a:pt x="1395074" y="283733"/>
                  </a:lnTo>
                  <a:lnTo>
                    <a:pt x="1598274" y="141867"/>
                  </a:lnTo>
                  <a:lnTo>
                    <a:pt x="1395074" y="0"/>
                  </a:lnTo>
                  <a:close/>
                </a:path>
              </a:pathLst>
            </a:custGeom>
            <a:solidFill>
              <a:srgbClr val="E88F37"/>
            </a:solidFill>
          </p:spPr>
        </p:sp>
        <p:sp>
          <p:nvSpPr>
            <p:cNvPr name="TextBox 46" id="46"/>
            <p:cNvSpPr txBox="true"/>
            <p:nvPr/>
          </p:nvSpPr>
          <p:spPr>
            <a:xfrm>
              <a:off x="0" y="-57150"/>
              <a:ext cx="1483974" cy="3408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81"/>
                </a:lnSpc>
              </a:pPr>
              <a:r>
                <a:rPr lang="en-US" b="true" sz="270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Methodology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-1056484" y="5891623"/>
            <a:ext cx="7959204" cy="1412956"/>
            <a:chOff x="0" y="0"/>
            <a:chExt cx="1598274" cy="283733"/>
          </a:xfrm>
        </p:grpSpPr>
        <p:sp>
          <p:nvSpPr>
            <p:cNvPr name="Freeform 48" id="48"/>
            <p:cNvSpPr/>
            <p:nvPr/>
          </p:nvSpPr>
          <p:spPr>
            <a:xfrm flipH="false" flipV="false" rot="0">
              <a:off x="0" y="0"/>
              <a:ext cx="1598274" cy="283733"/>
            </a:xfrm>
            <a:custGeom>
              <a:avLst/>
              <a:gdLst/>
              <a:ahLst/>
              <a:cxnLst/>
              <a:rect r="r" b="b" t="t" l="l"/>
              <a:pathLst>
                <a:path h="283733" w="1598274">
                  <a:moveTo>
                    <a:pt x="1395074" y="0"/>
                  </a:moveTo>
                  <a:lnTo>
                    <a:pt x="0" y="0"/>
                  </a:lnTo>
                  <a:lnTo>
                    <a:pt x="0" y="283733"/>
                  </a:lnTo>
                  <a:lnTo>
                    <a:pt x="1395074" y="283733"/>
                  </a:lnTo>
                  <a:lnTo>
                    <a:pt x="1598274" y="141867"/>
                  </a:lnTo>
                  <a:lnTo>
                    <a:pt x="1395074" y="0"/>
                  </a:lnTo>
                  <a:close/>
                </a:path>
              </a:pathLst>
            </a:custGeom>
            <a:solidFill>
              <a:srgbClr val="EBB649"/>
            </a:solidFill>
          </p:spPr>
        </p:sp>
        <p:sp>
          <p:nvSpPr>
            <p:cNvPr name="TextBox 49" id="49"/>
            <p:cNvSpPr txBox="true"/>
            <p:nvPr/>
          </p:nvSpPr>
          <p:spPr>
            <a:xfrm>
              <a:off x="0" y="-57150"/>
              <a:ext cx="1483974" cy="3408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81"/>
                </a:lnSpc>
              </a:pPr>
              <a:r>
                <a:rPr lang="en-US" b="true" sz="270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Objectives</a:t>
              </a:r>
            </a:p>
          </p:txBody>
        </p:sp>
      </p:grpSp>
      <p:grpSp>
        <p:nvGrpSpPr>
          <p:cNvPr name="Group 50" id="50"/>
          <p:cNvGrpSpPr/>
          <p:nvPr/>
        </p:nvGrpSpPr>
        <p:grpSpPr>
          <a:xfrm rot="0">
            <a:off x="-1056484" y="7269466"/>
            <a:ext cx="7959204" cy="1412956"/>
            <a:chOff x="0" y="0"/>
            <a:chExt cx="1598274" cy="283733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1598274" cy="283733"/>
            </a:xfrm>
            <a:custGeom>
              <a:avLst/>
              <a:gdLst/>
              <a:ahLst/>
              <a:cxnLst/>
              <a:rect r="r" b="b" t="t" l="l"/>
              <a:pathLst>
                <a:path h="283733" w="1598274">
                  <a:moveTo>
                    <a:pt x="1395074" y="0"/>
                  </a:moveTo>
                  <a:lnTo>
                    <a:pt x="0" y="0"/>
                  </a:lnTo>
                  <a:lnTo>
                    <a:pt x="0" y="283733"/>
                  </a:lnTo>
                  <a:lnTo>
                    <a:pt x="1395074" y="283733"/>
                  </a:lnTo>
                  <a:lnTo>
                    <a:pt x="1598274" y="141867"/>
                  </a:lnTo>
                  <a:lnTo>
                    <a:pt x="1395074" y="0"/>
                  </a:lnTo>
                  <a:close/>
                </a:path>
              </a:pathLst>
            </a:custGeom>
            <a:solidFill>
              <a:srgbClr val="FFCE7B"/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57150"/>
              <a:ext cx="1483974" cy="3408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781"/>
                </a:lnSpc>
              </a:pPr>
              <a:r>
                <a:rPr lang="en-US" b="true" sz="2701">
                  <a:solidFill>
                    <a:srgbClr val="FFFFFF"/>
                  </a:solidFill>
                  <a:latin typeface="Glacial Indifference Bold"/>
                  <a:ea typeface="Glacial Indifference Bold"/>
                  <a:cs typeface="Glacial Indifference Bold"/>
                  <a:sym typeface="Glacial Indifference Bold"/>
                </a:rPr>
                <a:t>Research Aim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2961420" y="1944264"/>
            <a:ext cx="24210840" cy="7095421"/>
            <a:chOff x="0" y="0"/>
            <a:chExt cx="6376518" cy="186875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76518" cy="1868753"/>
            </a:xfrm>
            <a:custGeom>
              <a:avLst/>
              <a:gdLst/>
              <a:ahLst/>
              <a:cxnLst/>
              <a:rect r="r" b="b" t="t" l="l"/>
              <a:pathLst>
                <a:path h="1868753" w="6376518">
                  <a:moveTo>
                    <a:pt x="7994" y="0"/>
                  </a:moveTo>
                  <a:lnTo>
                    <a:pt x="6368524" y="0"/>
                  </a:lnTo>
                  <a:cubicBezTo>
                    <a:pt x="6370644" y="0"/>
                    <a:pt x="6372677" y="842"/>
                    <a:pt x="6374176" y="2341"/>
                  </a:cubicBezTo>
                  <a:cubicBezTo>
                    <a:pt x="6375676" y="3841"/>
                    <a:pt x="6376518" y="5874"/>
                    <a:pt x="6376518" y="7994"/>
                  </a:cubicBezTo>
                  <a:lnTo>
                    <a:pt x="6376518" y="1860759"/>
                  </a:lnTo>
                  <a:cubicBezTo>
                    <a:pt x="6376518" y="1865174"/>
                    <a:pt x="6372939" y="1868753"/>
                    <a:pt x="6368524" y="1868753"/>
                  </a:cubicBezTo>
                  <a:lnTo>
                    <a:pt x="7994" y="1868753"/>
                  </a:lnTo>
                  <a:cubicBezTo>
                    <a:pt x="5874" y="1868753"/>
                    <a:pt x="3841" y="1867911"/>
                    <a:pt x="2341" y="1866411"/>
                  </a:cubicBezTo>
                  <a:cubicBezTo>
                    <a:pt x="842" y="1864912"/>
                    <a:pt x="0" y="1862879"/>
                    <a:pt x="0" y="1860759"/>
                  </a:cubicBezTo>
                  <a:lnTo>
                    <a:pt x="0" y="7994"/>
                  </a:lnTo>
                  <a:cubicBezTo>
                    <a:pt x="0" y="3579"/>
                    <a:pt x="3579" y="0"/>
                    <a:pt x="7994" y="0"/>
                  </a:cubicBezTo>
                  <a:close/>
                </a:path>
              </a:pathLst>
            </a:custGeom>
            <a:solidFill>
              <a:srgbClr val="6A1D1A"/>
            </a:solidFill>
            <a:ln cap="rnd">
              <a:noFill/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66675"/>
              <a:ext cx="6376518" cy="19354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0" y="4581164"/>
            <a:ext cx="18288000" cy="1783080"/>
            <a:chOff x="0" y="0"/>
            <a:chExt cx="24384000" cy="23774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192000" cy="2377440"/>
            </a:xfrm>
            <a:custGeom>
              <a:avLst/>
              <a:gdLst/>
              <a:ahLst/>
              <a:cxnLst/>
              <a:rect r="r" b="b" t="t" l="l"/>
              <a:pathLst>
                <a:path h="2377440" w="12192000">
                  <a:moveTo>
                    <a:pt x="0" y="0"/>
                  </a:moveTo>
                  <a:lnTo>
                    <a:pt x="12192000" y="0"/>
                  </a:lnTo>
                  <a:lnTo>
                    <a:pt x="12192000" y="2377440"/>
                  </a:lnTo>
                  <a:lnTo>
                    <a:pt x="0" y="23774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2192000" y="0"/>
              <a:ext cx="12192000" cy="2301240"/>
            </a:xfrm>
            <a:custGeom>
              <a:avLst/>
              <a:gdLst/>
              <a:ahLst/>
              <a:cxnLst/>
              <a:rect r="r" b="b" t="t" l="l"/>
              <a:pathLst>
                <a:path h="2301240" w="12192000">
                  <a:moveTo>
                    <a:pt x="0" y="0"/>
                  </a:moveTo>
                  <a:lnTo>
                    <a:pt x="12192000" y="0"/>
                  </a:lnTo>
                  <a:lnTo>
                    <a:pt x="12192000" y="2301240"/>
                  </a:lnTo>
                  <a:lnTo>
                    <a:pt x="0" y="2301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412180" y="6889125"/>
            <a:ext cx="1449475" cy="1449475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5665346" y="2907879"/>
            <a:ext cx="1449475" cy="1449475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B36A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6848489" y="6889125"/>
            <a:ext cx="1449475" cy="1449475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CC67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1166858" y="2907879"/>
            <a:ext cx="1449475" cy="1449475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C195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2334044" y="6889125"/>
            <a:ext cx="1449475" cy="1449475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1FF72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1499588" y="6991138"/>
            <a:ext cx="1260055" cy="1260055"/>
          </a:xfrm>
          <a:custGeom>
            <a:avLst/>
            <a:gdLst/>
            <a:ahLst/>
            <a:cxnLst/>
            <a:rect r="r" b="b" t="t" l="l"/>
            <a:pathLst>
              <a:path h="1260055" w="1260055">
                <a:moveTo>
                  <a:pt x="0" y="0"/>
                </a:moveTo>
                <a:lnTo>
                  <a:pt x="1260054" y="0"/>
                </a:lnTo>
                <a:lnTo>
                  <a:pt x="1260054" y="1260055"/>
                </a:lnTo>
                <a:lnTo>
                  <a:pt x="0" y="12600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5904489" y="3154325"/>
            <a:ext cx="971189" cy="971189"/>
          </a:xfrm>
          <a:custGeom>
            <a:avLst/>
            <a:gdLst/>
            <a:ahLst/>
            <a:cxnLst/>
            <a:rect r="r" b="b" t="t" l="l"/>
            <a:pathLst>
              <a:path h="971189" w="971189">
                <a:moveTo>
                  <a:pt x="0" y="0"/>
                </a:moveTo>
                <a:lnTo>
                  <a:pt x="971189" y="0"/>
                </a:lnTo>
                <a:lnTo>
                  <a:pt x="971189" y="971189"/>
                </a:lnTo>
                <a:lnTo>
                  <a:pt x="0" y="9711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7114821" y="7125067"/>
            <a:ext cx="971189" cy="971189"/>
          </a:xfrm>
          <a:custGeom>
            <a:avLst/>
            <a:gdLst/>
            <a:ahLst/>
            <a:cxnLst/>
            <a:rect r="r" b="b" t="t" l="l"/>
            <a:pathLst>
              <a:path h="971189" w="971189">
                <a:moveTo>
                  <a:pt x="0" y="0"/>
                </a:moveTo>
                <a:lnTo>
                  <a:pt x="971189" y="0"/>
                </a:lnTo>
                <a:lnTo>
                  <a:pt x="971189" y="971190"/>
                </a:lnTo>
                <a:lnTo>
                  <a:pt x="0" y="9711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1406001" y="3154325"/>
            <a:ext cx="1031770" cy="1031770"/>
          </a:xfrm>
          <a:custGeom>
            <a:avLst/>
            <a:gdLst/>
            <a:ahLst/>
            <a:cxnLst/>
            <a:rect r="r" b="b" t="t" l="l"/>
            <a:pathLst>
              <a:path h="1031770" w="1031770">
                <a:moveTo>
                  <a:pt x="0" y="0"/>
                </a:moveTo>
                <a:lnTo>
                  <a:pt x="1031770" y="0"/>
                </a:lnTo>
                <a:lnTo>
                  <a:pt x="1031770" y="1031769"/>
                </a:lnTo>
                <a:lnTo>
                  <a:pt x="0" y="103176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12581354" y="7143738"/>
            <a:ext cx="954856" cy="954856"/>
          </a:xfrm>
          <a:custGeom>
            <a:avLst/>
            <a:gdLst/>
            <a:ahLst/>
            <a:cxnLst/>
            <a:rect r="r" b="b" t="t" l="l"/>
            <a:pathLst>
              <a:path h="954856" w="954856">
                <a:moveTo>
                  <a:pt x="0" y="0"/>
                </a:moveTo>
                <a:lnTo>
                  <a:pt x="954856" y="0"/>
                </a:lnTo>
                <a:lnTo>
                  <a:pt x="954856" y="954855"/>
                </a:lnTo>
                <a:lnTo>
                  <a:pt x="0" y="9548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708612" y="2359239"/>
            <a:ext cx="4148017" cy="592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79"/>
              </a:lnSpc>
              <a:spcBef>
                <a:spcPct val="0"/>
              </a:spcBef>
            </a:pPr>
            <a:r>
              <a:rPr lang="en-US" sz="3599">
                <a:solidFill>
                  <a:srgbClr val="FEFAD3"/>
                </a:solidFill>
                <a:latin typeface="Harlow Solid"/>
                <a:ea typeface="Harlow Solid"/>
                <a:cs typeface="Harlow Solid"/>
                <a:sym typeface="Harlow Solid"/>
              </a:rPr>
              <a:t>Awareness of RBO</a:t>
            </a:r>
          </a:p>
        </p:txBody>
      </p:sp>
      <p:grpSp>
        <p:nvGrpSpPr>
          <p:cNvPr name="Group 30" id="30"/>
          <p:cNvGrpSpPr/>
          <p:nvPr/>
        </p:nvGrpSpPr>
        <p:grpSpPr>
          <a:xfrm rot="0">
            <a:off x="3150519" y="6991138"/>
            <a:ext cx="3412219" cy="1495640"/>
            <a:chOff x="0" y="0"/>
            <a:chExt cx="4549626" cy="1994186"/>
          </a:xfrm>
        </p:grpSpPr>
        <p:sp>
          <p:nvSpPr>
            <p:cNvPr name="TextBox 31" id="31"/>
            <p:cNvSpPr txBox="true"/>
            <p:nvPr/>
          </p:nvSpPr>
          <p:spPr>
            <a:xfrm rot="0">
              <a:off x="0" y="-76200"/>
              <a:ext cx="4549626" cy="13970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Harlow Solid"/>
                  <a:ea typeface="Harlow Solid"/>
                  <a:cs typeface="Harlow Solid"/>
                  <a:sym typeface="Harlow Solid"/>
                </a:rPr>
                <a:t>Moderate Familiarity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0" y="1597947"/>
              <a:ext cx="4549626" cy="3962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Amongst 18-25 year olds</a:t>
              </a: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7397062" y="3009892"/>
            <a:ext cx="3303071" cy="1276565"/>
            <a:chOff x="0" y="0"/>
            <a:chExt cx="4404094" cy="1702086"/>
          </a:xfrm>
        </p:grpSpPr>
        <p:sp>
          <p:nvSpPr>
            <p:cNvPr name="TextBox 34" id="34"/>
            <p:cNvSpPr txBox="true"/>
            <p:nvPr/>
          </p:nvSpPr>
          <p:spPr>
            <a:xfrm rot="0">
              <a:off x="0" y="-76200"/>
              <a:ext cx="4404094" cy="685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Harlow Solid"/>
                  <a:ea typeface="Harlow Solid"/>
                  <a:cs typeface="Harlow Solid"/>
                  <a:sym typeface="Harlow Solid"/>
                </a:rPr>
                <a:t>Highly Recognised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0" y="886747"/>
              <a:ext cx="4404094" cy="8153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Traditional ballet and opera performances</a:t>
              </a: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8583714" y="6991138"/>
            <a:ext cx="2970955" cy="1590890"/>
            <a:chOff x="0" y="0"/>
            <a:chExt cx="3961274" cy="2121186"/>
          </a:xfrm>
        </p:grpSpPr>
        <p:sp>
          <p:nvSpPr>
            <p:cNvPr name="TextBox 37" id="37"/>
            <p:cNvSpPr txBox="true"/>
            <p:nvPr/>
          </p:nvSpPr>
          <p:spPr>
            <a:xfrm rot="0">
              <a:off x="0" y="-76200"/>
              <a:ext cx="3961274" cy="685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Harlow Solid"/>
                  <a:ea typeface="Harlow Solid"/>
                  <a:cs typeface="Harlow Solid"/>
                  <a:sym typeface="Harlow Solid"/>
                </a:rPr>
                <a:t>Less Recognised</a:t>
              </a:r>
            </a:p>
          </p:txBody>
        </p:sp>
        <p:sp>
          <p:nvSpPr>
            <p:cNvPr name="TextBox 38" id="38"/>
            <p:cNvSpPr txBox="true"/>
            <p:nvPr/>
          </p:nvSpPr>
          <p:spPr>
            <a:xfrm rot="0">
              <a:off x="0" y="886747"/>
              <a:ext cx="3961274" cy="12344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Streaming services, workshops and other initiatives</a:t>
              </a: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2902083" y="3009892"/>
            <a:ext cx="4357217" cy="2219540"/>
            <a:chOff x="0" y="0"/>
            <a:chExt cx="5809622" cy="2959386"/>
          </a:xfrm>
        </p:grpSpPr>
        <p:sp>
          <p:nvSpPr>
            <p:cNvPr name="TextBox 40" id="40"/>
            <p:cNvSpPr txBox="true"/>
            <p:nvPr/>
          </p:nvSpPr>
          <p:spPr>
            <a:xfrm rot="0">
              <a:off x="0" y="-76200"/>
              <a:ext cx="5809622" cy="685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Harlow Solid"/>
                  <a:ea typeface="Harlow Solid"/>
                  <a:cs typeface="Harlow Solid"/>
                  <a:sym typeface="Harlow Solid"/>
                </a:rPr>
                <a:t>Key Awareness Drivers</a:t>
              </a:r>
            </a:p>
          </p:txBody>
        </p:sp>
        <p:sp>
          <p:nvSpPr>
            <p:cNvPr name="TextBox 41" id="41"/>
            <p:cNvSpPr txBox="true"/>
            <p:nvPr/>
          </p:nvSpPr>
          <p:spPr>
            <a:xfrm rot="0">
              <a:off x="0" y="886747"/>
              <a:ext cx="5809622" cy="20726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388628" indent="-194314" lvl="1">
                <a:lnSpc>
                  <a:spcPts val="2520"/>
                </a:lnSpc>
                <a:buFont typeface="Arial"/>
                <a:buChar char="•"/>
              </a:pPr>
              <a:r>
                <a:rPr lang="en-US" sz="18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Family/Friend Recommendations</a:t>
              </a:r>
            </a:p>
            <a:p>
              <a:pPr algn="l" marL="388628" indent="-194314" lvl="1">
                <a:lnSpc>
                  <a:spcPts val="2520"/>
                </a:lnSpc>
                <a:buFont typeface="Arial"/>
                <a:buChar char="•"/>
              </a:pPr>
              <a:r>
                <a:rPr lang="en-US" sz="18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Social Media Engagement</a:t>
              </a:r>
            </a:p>
            <a:p>
              <a:pPr algn="l" marL="388628" indent="-194314" lvl="1">
                <a:lnSpc>
                  <a:spcPts val="2520"/>
                </a:lnSpc>
                <a:buFont typeface="Arial"/>
                <a:buChar char="•"/>
              </a:pPr>
              <a:r>
                <a:rPr lang="en-US" sz="18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Metro Adverts</a:t>
              </a:r>
            </a:p>
            <a:p>
              <a:pPr algn="l" marL="388628" indent="-194314" lvl="1">
                <a:lnSpc>
                  <a:spcPts val="2520"/>
                </a:lnSpc>
                <a:buFont typeface="Arial"/>
                <a:buChar char="•"/>
              </a:pPr>
              <a:r>
                <a:rPr lang="en-US" sz="18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Internet Browsing</a:t>
              </a:r>
            </a:p>
            <a:p>
              <a:pPr algn="l">
                <a:lnSpc>
                  <a:spcPts val="2520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14069270" y="6991138"/>
            <a:ext cx="3738550" cy="1905215"/>
            <a:chOff x="0" y="0"/>
            <a:chExt cx="4984734" cy="2540286"/>
          </a:xfrm>
        </p:grpSpPr>
        <p:sp>
          <p:nvSpPr>
            <p:cNvPr name="TextBox 43" id="43"/>
            <p:cNvSpPr txBox="true"/>
            <p:nvPr/>
          </p:nvSpPr>
          <p:spPr>
            <a:xfrm rot="0">
              <a:off x="0" y="-76200"/>
              <a:ext cx="4984734" cy="6858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>
                  <a:solidFill>
                    <a:srgbClr val="FFFFFF"/>
                  </a:solidFill>
                  <a:latin typeface="Harlow Solid"/>
                  <a:ea typeface="Harlow Solid"/>
                  <a:cs typeface="Harlow Solid"/>
                  <a:sym typeface="Harlow Solid"/>
                </a:rPr>
                <a:t>Strategic Insight</a:t>
              </a:r>
            </a:p>
          </p:txBody>
        </p:sp>
        <p:sp>
          <p:nvSpPr>
            <p:cNvPr name="TextBox 44" id="44"/>
            <p:cNvSpPr txBox="true"/>
            <p:nvPr/>
          </p:nvSpPr>
          <p:spPr>
            <a:xfrm rot="0">
              <a:off x="0" y="886747"/>
              <a:ext cx="4984734" cy="165353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The important role of familiarity</a:t>
              </a:r>
            </a:p>
            <a:p>
              <a:pPr algn="l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Target digital platforms to expand awareness of under-promoted offerings.</a:t>
              </a:r>
            </a:p>
          </p:txBody>
        </p:sp>
      </p:grpSp>
      <p:sp>
        <p:nvSpPr>
          <p:cNvPr name="TextBox 45" id="45"/>
          <p:cNvSpPr txBox="true"/>
          <p:nvPr/>
        </p:nvSpPr>
        <p:spPr>
          <a:xfrm rot="0">
            <a:off x="4132780" y="228737"/>
            <a:ext cx="10022439" cy="1329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94"/>
              </a:lnSpc>
              <a:spcBef>
                <a:spcPct val="0"/>
              </a:spcBef>
            </a:pPr>
            <a:r>
              <a:rPr lang="en-US" sz="7638">
                <a:solidFill>
                  <a:srgbClr val="EBB649"/>
                </a:solidFill>
                <a:latin typeface="Harlow Solid"/>
                <a:ea typeface="Harlow Solid"/>
                <a:cs typeface="Harlow Solid"/>
                <a:sym typeface="Harlow Solid"/>
              </a:rPr>
              <a:t>Result Highlights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0">
            <a:off x="283841" y="9077026"/>
            <a:ext cx="2639277" cy="843255"/>
          </a:xfrm>
          <a:custGeom>
            <a:avLst/>
            <a:gdLst/>
            <a:ahLst/>
            <a:cxnLst/>
            <a:rect r="r" b="b" t="t" l="l"/>
            <a:pathLst>
              <a:path h="843255" w="2639277">
                <a:moveTo>
                  <a:pt x="0" y="0"/>
                </a:moveTo>
                <a:lnTo>
                  <a:pt x="2639277" y="0"/>
                </a:lnTo>
                <a:lnTo>
                  <a:pt x="2639277" y="843254"/>
                </a:lnTo>
                <a:lnTo>
                  <a:pt x="0" y="84325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6294411" y="9077026"/>
            <a:ext cx="1929778" cy="1006841"/>
          </a:xfrm>
          <a:custGeom>
            <a:avLst/>
            <a:gdLst/>
            <a:ahLst/>
            <a:cxnLst/>
            <a:rect r="r" b="b" t="t" l="l"/>
            <a:pathLst>
              <a:path h="1006841" w="1929778">
                <a:moveTo>
                  <a:pt x="0" y="0"/>
                </a:moveTo>
                <a:lnTo>
                  <a:pt x="1929778" y="0"/>
                </a:lnTo>
                <a:lnTo>
                  <a:pt x="1929778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69000"/>
            </a:blip>
            <a:stretch>
              <a:fillRect l="-27107" t="-26933" r="-33153" b="-180234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191244" y="2340542"/>
            <a:ext cx="3424001" cy="1682040"/>
          </a:xfrm>
          <a:custGeom>
            <a:avLst/>
            <a:gdLst/>
            <a:ahLst/>
            <a:cxnLst/>
            <a:rect r="r" b="b" t="t" l="l"/>
            <a:pathLst>
              <a:path h="1682040" w="3424001">
                <a:moveTo>
                  <a:pt x="0" y="0"/>
                </a:moveTo>
                <a:lnTo>
                  <a:pt x="3424001" y="0"/>
                </a:lnTo>
                <a:lnTo>
                  <a:pt x="3424001" y="1682040"/>
                </a:lnTo>
                <a:lnTo>
                  <a:pt x="0" y="1682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678706" y="2937722"/>
            <a:ext cx="2450912" cy="554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sz="2400" b="true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Brand</a:t>
            </a:r>
          </a:p>
          <a:p>
            <a:pPr algn="ctr">
              <a:lnSpc>
                <a:spcPts val="2039"/>
              </a:lnSpc>
            </a:pPr>
            <a:r>
              <a:rPr lang="en-US" b="true" sz="240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Associations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1862671" y="2340542"/>
            <a:ext cx="3424001" cy="1682040"/>
          </a:xfrm>
          <a:custGeom>
            <a:avLst/>
            <a:gdLst/>
            <a:ahLst/>
            <a:cxnLst/>
            <a:rect r="r" b="b" t="t" l="l"/>
            <a:pathLst>
              <a:path h="1682040" w="3424001">
                <a:moveTo>
                  <a:pt x="0" y="0"/>
                </a:moveTo>
                <a:lnTo>
                  <a:pt x="3424000" y="0"/>
                </a:lnTo>
                <a:lnTo>
                  <a:pt x="3424000" y="1682040"/>
                </a:lnTo>
                <a:lnTo>
                  <a:pt x="0" y="16820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2350133" y="2937722"/>
            <a:ext cx="2450912" cy="554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39"/>
              </a:lnSpc>
            </a:pPr>
            <a:r>
              <a:rPr lang="en-US" b="true" sz="2400">
                <a:solidFill>
                  <a:srgbClr val="931E0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Strategic Solutions</a:t>
            </a:r>
          </a:p>
        </p:txBody>
      </p:sp>
      <p:sp>
        <p:nvSpPr>
          <p:cNvPr name="AutoShape 7" id="7"/>
          <p:cNvSpPr/>
          <p:nvPr/>
        </p:nvSpPr>
        <p:spPr>
          <a:xfrm flipV="true">
            <a:off x="9239382" y="2273154"/>
            <a:ext cx="0" cy="649224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8" id="8"/>
          <p:cNvSpPr txBox="true"/>
          <p:nvPr/>
        </p:nvSpPr>
        <p:spPr>
          <a:xfrm rot="0">
            <a:off x="4132780" y="277986"/>
            <a:ext cx="10022439" cy="1329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694"/>
              </a:lnSpc>
              <a:spcBef>
                <a:spcPct val="0"/>
              </a:spcBef>
            </a:pPr>
            <a:r>
              <a:rPr lang="en-US" sz="7638">
                <a:solidFill>
                  <a:srgbClr val="EBB649"/>
                </a:solidFill>
                <a:latin typeface="Harlow Solid"/>
                <a:ea typeface="Harlow Solid"/>
                <a:cs typeface="Harlow Solid"/>
                <a:sym typeface="Harlow Solid"/>
              </a:rPr>
              <a:t>Result Highlights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54215" y="4289445"/>
            <a:ext cx="6898059" cy="4530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54" indent="-269877" lvl="1">
              <a:lnSpc>
                <a:spcPts val="4525"/>
              </a:lnSpc>
              <a:buFont typeface="Arial"/>
              <a:buChar char="•"/>
            </a:pPr>
            <a:r>
              <a:rPr lang="en-US" b="true" sz="2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Positive: </a:t>
            </a:r>
            <a:r>
              <a:rPr lang="en-US" sz="25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Classic, exclusive, luxurious.</a:t>
            </a:r>
          </a:p>
          <a:p>
            <a:pPr algn="l" marL="539754" indent="-269877" lvl="1">
              <a:lnSpc>
                <a:spcPts val="4525"/>
              </a:lnSpc>
              <a:buFont typeface="Arial"/>
              <a:buChar char="•"/>
            </a:pPr>
            <a:r>
              <a:rPr lang="en-US" b="true" sz="2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Negative</a:t>
            </a:r>
            <a:r>
              <a:rPr lang="en-US" sz="25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: Older, upper-class, predominantly white appeal; cultural distance.</a:t>
            </a:r>
          </a:p>
          <a:p>
            <a:pPr algn="l" marL="539754" indent="-269877" lvl="1">
              <a:lnSpc>
                <a:spcPts val="4525"/>
              </a:lnSpc>
              <a:buFont typeface="Arial"/>
              <a:buChar char="•"/>
            </a:pPr>
            <a:r>
              <a:rPr lang="en-US" b="true" sz="2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Appeal</a:t>
            </a:r>
            <a:r>
              <a:rPr lang="en-US" sz="25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: Elegance, sophistication, high-quality performances.</a:t>
            </a:r>
          </a:p>
          <a:p>
            <a:pPr algn="l" marL="539754" indent="-269877" lvl="1">
              <a:lnSpc>
                <a:spcPts val="4525"/>
              </a:lnSpc>
              <a:buFont typeface="Arial"/>
              <a:buChar char="•"/>
            </a:pPr>
            <a:r>
              <a:rPr lang="en-US" b="true" sz="2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Barriers</a:t>
            </a:r>
            <a:r>
              <a:rPr lang="en-US" sz="25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: High ticket prices, cultural exclusivity, lack of modern and innovation appeal.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315557" y="4368039"/>
            <a:ext cx="6518229" cy="3390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54" indent="-269877" lvl="1">
              <a:lnSpc>
                <a:spcPts val="4500"/>
              </a:lnSpc>
              <a:buFont typeface="Arial"/>
              <a:buChar char="•"/>
            </a:pPr>
            <a:r>
              <a:rPr lang="en-US" b="true" sz="2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Cultural Inclusivity:</a:t>
            </a:r>
            <a:r>
              <a:rPr lang="en-US" sz="25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Diverse programming, inclusive representation.</a:t>
            </a:r>
          </a:p>
          <a:p>
            <a:pPr algn="l" marL="539754" indent="-269877" lvl="1">
              <a:lnSpc>
                <a:spcPts val="4500"/>
              </a:lnSpc>
              <a:buFont typeface="Arial"/>
              <a:buChar char="•"/>
            </a:pPr>
            <a:r>
              <a:rPr lang="en-US" b="true" sz="2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Accessibility</a:t>
            </a:r>
            <a:r>
              <a:rPr lang="en-US" sz="25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: Affordable tickets, alternative engagements (e.g., streaming).</a:t>
            </a:r>
          </a:p>
          <a:p>
            <a:pPr algn="l" marL="539754" indent="-269877" lvl="1">
              <a:lnSpc>
                <a:spcPts val="4500"/>
              </a:lnSpc>
              <a:buFont typeface="Arial"/>
              <a:buChar char="•"/>
            </a:pPr>
            <a:r>
              <a:rPr lang="en-US" b="true" sz="2500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Modernisation</a:t>
            </a:r>
            <a:r>
              <a:rPr lang="en-US" sz="2500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: Blend tradition with contemporary elements.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283841" y="9077026"/>
            <a:ext cx="2639277" cy="843255"/>
          </a:xfrm>
          <a:custGeom>
            <a:avLst/>
            <a:gdLst/>
            <a:ahLst/>
            <a:cxnLst/>
            <a:rect r="r" b="b" t="t" l="l"/>
            <a:pathLst>
              <a:path h="843255" w="2639277">
                <a:moveTo>
                  <a:pt x="0" y="0"/>
                </a:moveTo>
                <a:lnTo>
                  <a:pt x="2639277" y="0"/>
                </a:lnTo>
                <a:lnTo>
                  <a:pt x="2639277" y="843254"/>
                </a:lnTo>
                <a:lnTo>
                  <a:pt x="0" y="8432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294411" y="9077026"/>
            <a:ext cx="1929778" cy="1006841"/>
          </a:xfrm>
          <a:custGeom>
            <a:avLst/>
            <a:gdLst/>
            <a:ahLst/>
            <a:cxnLst/>
            <a:rect r="r" b="b" t="t" l="l"/>
            <a:pathLst>
              <a:path h="1006841" w="1929778">
                <a:moveTo>
                  <a:pt x="0" y="0"/>
                </a:moveTo>
                <a:lnTo>
                  <a:pt x="1929778" y="0"/>
                </a:lnTo>
                <a:lnTo>
                  <a:pt x="1929778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9000"/>
            </a:blip>
            <a:stretch>
              <a:fillRect l="-27107" t="-26933" r="-33153" b="-180234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92270" y="307268"/>
            <a:ext cx="1272860" cy="1510098"/>
          </a:xfrm>
          <a:custGeom>
            <a:avLst/>
            <a:gdLst/>
            <a:ahLst/>
            <a:cxnLst/>
            <a:rect r="r" b="b" t="t" l="l"/>
            <a:pathLst>
              <a:path h="1510098" w="1272860">
                <a:moveTo>
                  <a:pt x="0" y="0"/>
                </a:moveTo>
                <a:lnTo>
                  <a:pt x="1272860" y="0"/>
                </a:lnTo>
                <a:lnTo>
                  <a:pt x="1272860" y="1510097"/>
                </a:lnTo>
                <a:lnTo>
                  <a:pt x="0" y="1510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929" r="0" b="-2929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166733" y="1817365"/>
            <a:ext cx="23752610" cy="7763081"/>
            <a:chOff x="0" y="0"/>
            <a:chExt cx="6255832" cy="204459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255832" cy="2044597"/>
            </a:xfrm>
            <a:custGeom>
              <a:avLst/>
              <a:gdLst/>
              <a:ahLst/>
              <a:cxnLst/>
              <a:rect r="r" b="b" t="t" l="l"/>
              <a:pathLst>
                <a:path h="2044597" w="6255832">
                  <a:moveTo>
                    <a:pt x="8148" y="0"/>
                  </a:moveTo>
                  <a:lnTo>
                    <a:pt x="6247683" y="0"/>
                  </a:lnTo>
                  <a:cubicBezTo>
                    <a:pt x="6249844" y="0"/>
                    <a:pt x="6251917" y="858"/>
                    <a:pt x="6253445" y="2387"/>
                  </a:cubicBezTo>
                  <a:cubicBezTo>
                    <a:pt x="6254973" y="3915"/>
                    <a:pt x="6255832" y="5987"/>
                    <a:pt x="6255832" y="8148"/>
                  </a:cubicBezTo>
                  <a:lnTo>
                    <a:pt x="6255832" y="2036449"/>
                  </a:lnTo>
                  <a:cubicBezTo>
                    <a:pt x="6255832" y="2040949"/>
                    <a:pt x="6252183" y="2044597"/>
                    <a:pt x="6247683" y="2044597"/>
                  </a:cubicBezTo>
                  <a:lnTo>
                    <a:pt x="8148" y="2044597"/>
                  </a:lnTo>
                  <a:cubicBezTo>
                    <a:pt x="5987" y="2044597"/>
                    <a:pt x="3915" y="2043739"/>
                    <a:pt x="2387" y="2042211"/>
                  </a:cubicBezTo>
                  <a:cubicBezTo>
                    <a:pt x="858" y="2040683"/>
                    <a:pt x="0" y="2038610"/>
                    <a:pt x="0" y="2036449"/>
                  </a:cubicBezTo>
                  <a:lnTo>
                    <a:pt x="0" y="8148"/>
                  </a:lnTo>
                  <a:cubicBezTo>
                    <a:pt x="0" y="5987"/>
                    <a:pt x="858" y="3915"/>
                    <a:pt x="2387" y="2387"/>
                  </a:cubicBezTo>
                  <a:cubicBezTo>
                    <a:pt x="3915" y="858"/>
                    <a:pt x="5987" y="0"/>
                    <a:pt x="8148" y="0"/>
                  </a:cubicBezTo>
                  <a:close/>
                </a:path>
              </a:pathLst>
            </a:custGeom>
            <a:solidFill>
              <a:srgbClr val="6A1D1A"/>
            </a:solidFill>
            <a:ln cap="rnd">
              <a:noFill/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66675"/>
              <a:ext cx="6255832" cy="21112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15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672655" y="3007444"/>
            <a:ext cx="1574245" cy="157424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111" y="0"/>
                  </a:moveTo>
                  <a:lnTo>
                    <a:pt x="699689" y="0"/>
                  </a:lnTo>
                  <a:cubicBezTo>
                    <a:pt x="729688" y="0"/>
                    <a:pt x="758458" y="11917"/>
                    <a:pt x="779671" y="33129"/>
                  </a:cubicBezTo>
                  <a:cubicBezTo>
                    <a:pt x="800883" y="54342"/>
                    <a:pt x="812800" y="83112"/>
                    <a:pt x="812800" y="113111"/>
                  </a:cubicBezTo>
                  <a:lnTo>
                    <a:pt x="812800" y="699689"/>
                  </a:lnTo>
                  <a:cubicBezTo>
                    <a:pt x="812800" y="729688"/>
                    <a:pt x="800883" y="758458"/>
                    <a:pt x="779671" y="779671"/>
                  </a:cubicBezTo>
                  <a:cubicBezTo>
                    <a:pt x="758458" y="800883"/>
                    <a:pt x="729688" y="812800"/>
                    <a:pt x="699689" y="812800"/>
                  </a:cubicBezTo>
                  <a:lnTo>
                    <a:pt x="113111" y="812800"/>
                  </a:lnTo>
                  <a:cubicBezTo>
                    <a:pt x="83112" y="812800"/>
                    <a:pt x="54342" y="800883"/>
                    <a:pt x="33129" y="779671"/>
                  </a:cubicBezTo>
                  <a:cubicBezTo>
                    <a:pt x="11917" y="758458"/>
                    <a:pt x="0" y="729688"/>
                    <a:pt x="0" y="699689"/>
                  </a:cubicBezTo>
                  <a:lnTo>
                    <a:pt x="0" y="113111"/>
                  </a:lnTo>
                  <a:cubicBezTo>
                    <a:pt x="0" y="83112"/>
                    <a:pt x="11917" y="54342"/>
                    <a:pt x="33129" y="33129"/>
                  </a:cubicBezTo>
                  <a:cubicBezTo>
                    <a:pt x="54342" y="11917"/>
                    <a:pt x="83112" y="0"/>
                    <a:pt x="113111" y="0"/>
                  </a:cubicBezTo>
                  <a:close/>
                </a:path>
              </a:pathLst>
            </a:custGeom>
            <a:solidFill>
              <a:srgbClr val="EBB64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8857478" y="3192267"/>
            <a:ext cx="1204599" cy="1204599"/>
          </a:xfrm>
          <a:custGeom>
            <a:avLst/>
            <a:gdLst/>
            <a:ahLst/>
            <a:cxnLst/>
            <a:rect r="r" b="b" t="t" l="l"/>
            <a:pathLst>
              <a:path h="1204599" w="1204599">
                <a:moveTo>
                  <a:pt x="0" y="0"/>
                </a:moveTo>
                <a:lnTo>
                  <a:pt x="1204599" y="0"/>
                </a:lnTo>
                <a:lnTo>
                  <a:pt x="1204599" y="1204599"/>
                </a:lnTo>
                <a:lnTo>
                  <a:pt x="0" y="1204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8672655" y="6109079"/>
            <a:ext cx="1574245" cy="1574245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111" y="0"/>
                  </a:moveTo>
                  <a:lnTo>
                    <a:pt x="699689" y="0"/>
                  </a:lnTo>
                  <a:cubicBezTo>
                    <a:pt x="729688" y="0"/>
                    <a:pt x="758458" y="11917"/>
                    <a:pt x="779671" y="33129"/>
                  </a:cubicBezTo>
                  <a:cubicBezTo>
                    <a:pt x="800883" y="54342"/>
                    <a:pt x="812800" y="83112"/>
                    <a:pt x="812800" y="113111"/>
                  </a:cubicBezTo>
                  <a:lnTo>
                    <a:pt x="812800" y="699689"/>
                  </a:lnTo>
                  <a:cubicBezTo>
                    <a:pt x="812800" y="729688"/>
                    <a:pt x="800883" y="758458"/>
                    <a:pt x="779671" y="779671"/>
                  </a:cubicBezTo>
                  <a:cubicBezTo>
                    <a:pt x="758458" y="800883"/>
                    <a:pt x="729688" y="812800"/>
                    <a:pt x="699689" y="812800"/>
                  </a:cubicBezTo>
                  <a:lnTo>
                    <a:pt x="113111" y="812800"/>
                  </a:lnTo>
                  <a:cubicBezTo>
                    <a:pt x="83112" y="812800"/>
                    <a:pt x="54342" y="800883"/>
                    <a:pt x="33129" y="779671"/>
                  </a:cubicBezTo>
                  <a:cubicBezTo>
                    <a:pt x="11917" y="758458"/>
                    <a:pt x="0" y="729688"/>
                    <a:pt x="0" y="699689"/>
                  </a:cubicBezTo>
                  <a:lnTo>
                    <a:pt x="0" y="113111"/>
                  </a:lnTo>
                  <a:cubicBezTo>
                    <a:pt x="0" y="83112"/>
                    <a:pt x="11917" y="54342"/>
                    <a:pt x="33129" y="33129"/>
                  </a:cubicBezTo>
                  <a:cubicBezTo>
                    <a:pt x="54342" y="11917"/>
                    <a:pt x="83112" y="0"/>
                    <a:pt x="113111" y="0"/>
                  </a:cubicBezTo>
                  <a:close/>
                </a:path>
              </a:pathLst>
            </a:custGeom>
            <a:solidFill>
              <a:srgbClr val="EBB649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2" id="12"/>
          <p:cNvGrpSpPr/>
          <p:nvPr/>
        </p:nvGrpSpPr>
        <p:grpSpPr>
          <a:xfrm rot="0">
            <a:off x="14394157" y="3002083"/>
            <a:ext cx="1574245" cy="1574245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111" y="0"/>
                  </a:moveTo>
                  <a:lnTo>
                    <a:pt x="699689" y="0"/>
                  </a:lnTo>
                  <a:cubicBezTo>
                    <a:pt x="729688" y="0"/>
                    <a:pt x="758458" y="11917"/>
                    <a:pt x="779671" y="33129"/>
                  </a:cubicBezTo>
                  <a:cubicBezTo>
                    <a:pt x="800883" y="54342"/>
                    <a:pt x="812800" y="83112"/>
                    <a:pt x="812800" y="113111"/>
                  </a:cubicBezTo>
                  <a:lnTo>
                    <a:pt x="812800" y="699689"/>
                  </a:lnTo>
                  <a:cubicBezTo>
                    <a:pt x="812800" y="729688"/>
                    <a:pt x="800883" y="758458"/>
                    <a:pt x="779671" y="779671"/>
                  </a:cubicBezTo>
                  <a:cubicBezTo>
                    <a:pt x="758458" y="800883"/>
                    <a:pt x="729688" y="812800"/>
                    <a:pt x="699689" y="812800"/>
                  </a:cubicBezTo>
                  <a:lnTo>
                    <a:pt x="113111" y="812800"/>
                  </a:lnTo>
                  <a:cubicBezTo>
                    <a:pt x="83112" y="812800"/>
                    <a:pt x="54342" y="800883"/>
                    <a:pt x="33129" y="779671"/>
                  </a:cubicBezTo>
                  <a:cubicBezTo>
                    <a:pt x="11917" y="758458"/>
                    <a:pt x="0" y="729688"/>
                    <a:pt x="0" y="699689"/>
                  </a:cubicBezTo>
                  <a:lnTo>
                    <a:pt x="0" y="113111"/>
                  </a:lnTo>
                  <a:cubicBezTo>
                    <a:pt x="0" y="83112"/>
                    <a:pt x="11917" y="54342"/>
                    <a:pt x="33129" y="33129"/>
                  </a:cubicBezTo>
                  <a:cubicBezTo>
                    <a:pt x="54342" y="11917"/>
                    <a:pt x="83112" y="0"/>
                    <a:pt x="113111" y="0"/>
                  </a:cubicBezTo>
                  <a:close/>
                </a:path>
              </a:pathLst>
            </a:custGeom>
            <a:solidFill>
              <a:srgbClr val="EBB649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4394157" y="6109079"/>
            <a:ext cx="1574245" cy="1574245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113111" y="0"/>
                  </a:moveTo>
                  <a:lnTo>
                    <a:pt x="699689" y="0"/>
                  </a:lnTo>
                  <a:cubicBezTo>
                    <a:pt x="729688" y="0"/>
                    <a:pt x="758458" y="11917"/>
                    <a:pt x="779671" y="33129"/>
                  </a:cubicBezTo>
                  <a:cubicBezTo>
                    <a:pt x="800883" y="54342"/>
                    <a:pt x="812800" y="83112"/>
                    <a:pt x="812800" y="113111"/>
                  </a:cubicBezTo>
                  <a:lnTo>
                    <a:pt x="812800" y="699689"/>
                  </a:lnTo>
                  <a:cubicBezTo>
                    <a:pt x="812800" y="729688"/>
                    <a:pt x="800883" y="758458"/>
                    <a:pt x="779671" y="779671"/>
                  </a:cubicBezTo>
                  <a:cubicBezTo>
                    <a:pt x="758458" y="800883"/>
                    <a:pt x="729688" y="812800"/>
                    <a:pt x="699689" y="812800"/>
                  </a:cubicBezTo>
                  <a:lnTo>
                    <a:pt x="113111" y="812800"/>
                  </a:lnTo>
                  <a:cubicBezTo>
                    <a:pt x="83112" y="812800"/>
                    <a:pt x="54342" y="800883"/>
                    <a:pt x="33129" y="779671"/>
                  </a:cubicBezTo>
                  <a:cubicBezTo>
                    <a:pt x="11917" y="758458"/>
                    <a:pt x="0" y="729688"/>
                    <a:pt x="0" y="699689"/>
                  </a:cubicBezTo>
                  <a:lnTo>
                    <a:pt x="0" y="113111"/>
                  </a:lnTo>
                  <a:cubicBezTo>
                    <a:pt x="0" y="83112"/>
                    <a:pt x="11917" y="54342"/>
                    <a:pt x="33129" y="33129"/>
                  </a:cubicBezTo>
                  <a:cubicBezTo>
                    <a:pt x="54342" y="11917"/>
                    <a:pt x="83112" y="0"/>
                    <a:pt x="113111" y="0"/>
                  </a:cubicBezTo>
                  <a:close/>
                </a:path>
              </a:pathLst>
            </a:custGeom>
            <a:solidFill>
              <a:srgbClr val="EBB649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8857478" y="6192873"/>
            <a:ext cx="1175983" cy="1294067"/>
          </a:xfrm>
          <a:custGeom>
            <a:avLst/>
            <a:gdLst/>
            <a:ahLst/>
            <a:cxnLst/>
            <a:rect r="r" b="b" t="t" l="l"/>
            <a:pathLst>
              <a:path h="1294067" w="1175983">
                <a:moveTo>
                  <a:pt x="0" y="0"/>
                </a:moveTo>
                <a:lnTo>
                  <a:pt x="1175983" y="0"/>
                </a:lnTo>
                <a:lnTo>
                  <a:pt x="1175983" y="1294067"/>
                </a:lnTo>
                <a:lnTo>
                  <a:pt x="0" y="1294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4636249" y="3251828"/>
            <a:ext cx="1090061" cy="1090061"/>
          </a:xfrm>
          <a:custGeom>
            <a:avLst/>
            <a:gdLst/>
            <a:ahLst/>
            <a:cxnLst/>
            <a:rect r="r" b="b" t="t" l="l"/>
            <a:pathLst>
              <a:path h="1090061" w="1090061">
                <a:moveTo>
                  <a:pt x="0" y="0"/>
                </a:moveTo>
                <a:lnTo>
                  <a:pt x="1090061" y="0"/>
                </a:lnTo>
                <a:lnTo>
                  <a:pt x="1090061" y="1090060"/>
                </a:lnTo>
                <a:lnTo>
                  <a:pt x="0" y="10900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531685" y="6257976"/>
            <a:ext cx="1299189" cy="1276453"/>
          </a:xfrm>
          <a:custGeom>
            <a:avLst/>
            <a:gdLst/>
            <a:ahLst/>
            <a:cxnLst/>
            <a:rect r="r" b="b" t="t" l="l"/>
            <a:pathLst>
              <a:path h="1276453" w="1299189">
                <a:moveTo>
                  <a:pt x="0" y="0"/>
                </a:moveTo>
                <a:lnTo>
                  <a:pt x="1299189" y="0"/>
                </a:lnTo>
                <a:lnTo>
                  <a:pt x="1299189" y="1276452"/>
                </a:lnTo>
                <a:lnTo>
                  <a:pt x="0" y="127645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1816178" y="2487333"/>
            <a:ext cx="2977491" cy="3075034"/>
            <a:chOff x="0" y="0"/>
            <a:chExt cx="950871" cy="98202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50871" cy="982021"/>
            </a:xfrm>
            <a:custGeom>
              <a:avLst/>
              <a:gdLst/>
              <a:ahLst/>
              <a:cxnLst/>
              <a:rect r="r" b="b" t="t" l="l"/>
              <a:pathLst>
                <a:path h="982021" w="950871">
                  <a:moveTo>
                    <a:pt x="0" y="0"/>
                  </a:moveTo>
                  <a:lnTo>
                    <a:pt x="950871" y="0"/>
                  </a:lnTo>
                  <a:lnTo>
                    <a:pt x="950871" y="982021"/>
                  </a:lnTo>
                  <a:lnTo>
                    <a:pt x="0" y="982021"/>
                  </a:lnTo>
                  <a:close/>
                </a:path>
              </a:pathLst>
            </a:custGeom>
            <a:blipFill>
              <a:blip r:embed="rId12"/>
              <a:stretch>
                <a:fillRect l="-1762" t="-4159" r="-16490" b="-10342"/>
              </a:stretch>
            </a:blipFill>
          </p:spPr>
        </p:sp>
      </p:grpSp>
      <p:sp>
        <p:nvSpPr>
          <p:cNvPr name="Freeform 21" id="21"/>
          <p:cNvSpPr/>
          <p:nvPr/>
        </p:nvSpPr>
        <p:spPr>
          <a:xfrm flipH="false" flipV="false" rot="0">
            <a:off x="283841" y="9077026"/>
            <a:ext cx="2639277" cy="843255"/>
          </a:xfrm>
          <a:custGeom>
            <a:avLst/>
            <a:gdLst/>
            <a:ahLst/>
            <a:cxnLst/>
            <a:rect r="r" b="b" t="t" l="l"/>
            <a:pathLst>
              <a:path h="843255" w="2639277">
                <a:moveTo>
                  <a:pt x="0" y="0"/>
                </a:moveTo>
                <a:lnTo>
                  <a:pt x="2639277" y="0"/>
                </a:lnTo>
                <a:lnTo>
                  <a:pt x="2639277" y="843254"/>
                </a:lnTo>
                <a:lnTo>
                  <a:pt x="0" y="8432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6294411" y="9077026"/>
            <a:ext cx="1929778" cy="1006841"/>
          </a:xfrm>
          <a:custGeom>
            <a:avLst/>
            <a:gdLst/>
            <a:ahLst/>
            <a:cxnLst/>
            <a:rect r="r" b="b" t="t" l="l"/>
            <a:pathLst>
              <a:path h="1006841" w="1929778">
                <a:moveTo>
                  <a:pt x="0" y="0"/>
                </a:moveTo>
                <a:lnTo>
                  <a:pt x="1929778" y="0"/>
                </a:lnTo>
                <a:lnTo>
                  <a:pt x="1929778" y="1006840"/>
                </a:lnTo>
                <a:lnTo>
                  <a:pt x="0" y="100684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69000"/>
            </a:blip>
            <a:stretch>
              <a:fillRect l="-27107" t="-26933" r="-33153" b="-180234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4718231" y="274316"/>
            <a:ext cx="10345701" cy="1143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EBB649"/>
                </a:solidFill>
                <a:latin typeface="Broadway"/>
                <a:ea typeface="Broadway"/>
                <a:cs typeface="Broadway"/>
                <a:sym typeface="Broadway"/>
              </a:rPr>
              <a:t>Primary Target Market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7960781" y="4745920"/>
            <a:ext cx="2997994" cy="39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  <a:spcBef>
                <a:spcPct val="0"/>
              </a:spcBef>
            </a:pPr>
            <a:r>
              <a:rPr lang="en-US" b="true" sz="2347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Psychographic Profile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7960781" y="7919442"/>
            <a:ext cx="3860602" cy="39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  <a:spcBef>
                <a:spcPct val="0"/>
              </a:spcBef>
            </a:pPr>
            <a:r>
              <a:rPr lang="en-US" b="true" sz="2347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Behavioural Characteristics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469905" y="4736032"/>
            <a:ext cx="3422749" cy="39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  <a:spcBef>
                <a:spcPct val="0"/>
              </a:spcBef>
            </a:pPr>
            <a:r>
              <a:rPr lang="en-US" b="true" sz="2347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Pain Points &amp; Challenges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3818014" y="7919442"/>
            <a:ext cx="2726531" cy="397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86"/>
              </a:lnSpc>
              <a:spcBef>
                <a:spcPct val="0"/>
              </a:spcBef>
            </a:pPr>
            <a:r>
              <a:rPr lang="en-US" b="true" sz="2347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Motivation &amp; Goals</a:t>
            </a:r>
            <a:r>
              <a:rPr lang="en-US" b="true" sz="2347">
                <a:solidFill>
                  <a:srgbClr val="EBB649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611514" y="5770603"/>
            <a:ext cx="1633788" cy="2825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Name                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Age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Gender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Origin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Location            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Education </a:t>
            </a:r>
          </a:p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Occupation</a:t>
            </a:r>
          </a:p>
          <a:p>
            <a:pPr algn="ctr">
              <a:lnSpc>
                <a:spcPts val="2801"/>
              </a:lnSpc>
              <a:spcBef>
                <a:spcPct val="0"/>
              </a:spcBef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3100259" y="5770603"/>
            <a:ext cx="2141084" cy="3530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1"/>
              </a:lnSpc>
            </a:pPr>
            <a:r>
              <a:rPr lang="en-US" sz="2001" b="true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Sofia Ramirez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21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Female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Hispanic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Madrid, Spain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Undergraduate</a:t>
            </a:r>
          </a:p>
          <a:p>
            <a:pPr algn="l">
              <a:lnSpc>
                <a:spcPts val="2801"/>
              </a:lnSpc>
            </a:pPr>
            <a:r>
              <a:rPr lang="en-US" sz="2001">
                <a:solidFill>
                  <a:srgbClr val="FFFFFF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Part-time graphic designer </a:t>
            </a:r>
          </a:p>
          <a:p>
            <a:pPr algn="l">
              <a:lnSpc>
                <a:spcPts val="2801"/>
              </a:lnSpc>
            </a:pPr>
          </a:p>
          <a:p>
            <a:pPr algn="ctr">
              <a:lnSpc>
                <a:spcPts val="2801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DAGTRgYa-Wg</dc:identifier>
  <dcterms:modified xsi:type="dcterms:W3CDTF">2011-08-01T06:04:30Z</dcterms:modified>
  <cp:revision>1</cp:revision>
  <dc:title>RBO Presentation</dc:title>
</cp:coreProperties>
</file>