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Open Sauce Bold Italics" charset="1" panose="00000800000000000000"/>
      <p:regular r:id="rId15"/>
    </p:embeddedFont>
    <p:embeddedFont>
      <p:font typeface="Open Sauce" charset="1" panose="00000500000000000000"/>
      <p:regular r:id="rId16"/>
    </p:embeddedFont>
    <p:embeddedFont>
      <p:font typeface="Baskerville Display PT Italics" charset="1" panose="02030602080406090203"/>
      <p:regular r:id="rId17"/>
    </p:embeddedFont>
    <p:embeddedFont>
      <p:font typeface="Ansam" charset="1" panose="00000500000000000000"/>
      <p:regular r:id="rId18"/>
    </p:embeddedFont>
    <p:embeddedFont>
      <p:font typeface="Baskerville Display PT Bold Italics" charset="1" panose="02030702080406090203"/>
      <p:regular r:id="rId19"/>
    </p:embeddedFont>
    <p:embeddedFont>
      <p:font typeface="Open Sauce Bold" charset="1" panose="00000800000000000000"/>
      <p:regular r:id="rId20"/>
    </p:embeddedFont>
    <p:embeddedFont>
      <p:font typeface="Fry's Baskerville" charset="1" panose="02020602070505020303"/>
      <p:regular r:id="rId21"/>
    </p:embeddedFont>
    <p:embeddedFont>
      <p:font typeface="Open Sauce Light" charset="1" panose="00000400000000000000"/>
      <p:regular r:id="rId22"/>
    </p:embeddedFont>
    <p:embeddedFont>
      <p:font typeface="Open Sauce Light Italics" charset="1" panose="000004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0525" y="-869737"/>
            <a:ext cx="21009051" cy="11553011"/>
          </a:xfrm>
          <a:custGeom>
            <a:avLst/>
            <a:gdLst/>
            <a:ahLst/>
            <a:cxnLst/>
            <a:rect r="r" b="b" t="t" l="l"/>
            <a:pathLst>
              <a:path h="11553011" w="21009051">
                <a:moveTo>
                  <a:pt x="0" y="0"/>
                </a:moveTo>
                <a:lnTo>
                  <a:pt x="21009050" y="0"/>
                </a:lnTo>
                <a:lnTo>
                  <a:pt x="21009050" y="11553011"/>
                </a:lnTo>
                <a:lnTo>
                  <a:pt x="0" y="11553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38424" r="0" b="-434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32529" y="2054175"/>
            <a:ext cx="10622943" cy="4014756"/>
          </a:xfrm>
          <a:custGeom>
            <a:avLst/>
            <a:gdLst/>
            <a:ahLst/>
            <a:cxnLst/>
            <a:rect r="r" b="b" t="t" l="l"/>
            <a:pathLst>
              <a:path h="4014756" w="10622943">
                <a:moveTo>
                  <a:pt x="0" y="0"/>
                </a:moveTo>
                <a:lnTo>
                  <a:pt x="10622942" y="0"/>
                </a:lnTo>
                <a:lnTo>
                  <a:pt x="10622942" y="4014756"/>
                </a:lnTo>
                <a:lnTo>
                  <a:pt x="0" y="40147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53898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381496" y="6480162"/>
            <a:ext cx="7525009" cy="28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85"/>
              </a:lnSpc>
              <a:spcBef>
                <a:spcPct val="0"/>
              </a:spcBef>
            </a:pPr>
            <a:r>
              <a:rPr lang="en-US" b="true" sz="2300" i="true" spc="943">
                <a:solidFill>
                  <a:srgbClr val="FFFFFF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COPY NOTHING CAMPAIGN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013930" y="8314136"/>
            <a:ext cx="6260141" cy="575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80"/>
              </a:lnSpc>
            </a:pPr>
            <a:r>
              <a:rPr lang="en-US" sz="1700" spc="231" u="none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Professional Presentation</a:t>
            </a:r>
          </a:p>
          <a:p>
            <a:pPr algn="ctr" marL="0" indent="0" lvl="0">
              <a:lnSpc>
                <a:spcPts val="2380"/>
              </a:lnSpc>
            </a:pPr>
            <a:r>
              <a:rPr lang="en-US" sz="1700" spc="231" u="none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by a great group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B8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1451293"/>
            <a:ext cx="18288000" cy="0"/>
          </a:xfrm>
          <a:prstGeom prst="line">
            <a:avLst/>
          </a:prstGeom>
          <a:ln cap="flat" w="19050">
            <a:solidFill>
              <a:srgbClr val="4E614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0" y="4034156"/>
            <a:ext cx="18288000" cy="0"/>
          </a:xfrm>
          <a:prstGeom prst="line">
            <a:avLst/>
          </a:prstGeom>
          <a:ln cap="flat" w="19050">
            <a:solidFill>
              <a:srgbClr val="4E614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0" y="9134475"/>
            <a:ext cx="18288000" cy="0"/>
          </a:xfrm>
          <a:prstGeom prst="line">
            <a:avLst/>
          </a:prstGeom>
          <a:ln cap="flat" w="19050">
            <a:solidFill>
              <a:srgbClr val="4E614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3621070" y="4043681"/>
            <a:ext cx="3492781" cy="5108272"/>
          </a:xfrm>
          <a:custGeom>
            <a:avLst/>
            <a:gdLst/>
            <a:ahLst/>
            <a:cxnLst/>
            <a:rect r="r" b="b" t="t" l="l"/>
            <a:pathLst>
              <a:path h="5108272" w="3492781">
                <a:moveTo>
                  <a:pt x="0" y="0"/>
                </a:moveTo>
                <a:lnTo>
                  <a:pt x="3492781" y="0"/>
                </a:lnTo>
                <a:lnTo>
                  <a:pt x="3492781" y="5108272"/>
                </a:lnTo>
                <a:lnTo>
                  <a:pt x="0" y="5108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852019" y="1912926"/>
            <a:ext cx="6583961" cy="995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 i="true">
                <a:solidFill>
                  <a:srgbClr val="EDEDE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Traditional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847100" y="2813357"/>
            <a:ext cx="10593799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EDEDE3"/>
                </a:solidFill>
                <a:latin typeface="Ansam"/>
                <a:ea typeface="Ansam"/>
                <a:cs typeface="Ansam"/>
                <a:sym typeface="Ansam"/>
              </a:rPr>
              <a:t>CUSTOMER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748021" y="5324475"/>
            <a:ext cx="7375920" cy="247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EDEDE3"/>
                </a:solidFill>
                <a:latin typeface="Open Sauce"/>
                <a:ea typeface="Open Sauce"/>
                <a:cs typeface="Open Sauce"/>
                <a:sym typeface="Open Sauce"/>
              </a:rPr>
              <a:t>Womaniser, love to show off “the type of man who would go away with his wife to a romantic hotel, spend the night flirting outrageously with a waitress, “and it’s OK because he’s got a Jaaaaaag!”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EBB8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87696" y="2956229"/>
            <a:ext cx="11375740" cy="5071271"/>
            <a:chOff x="0" y="0"/>
            <a:chExt cx="911626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1626" cy="406400"/>
            </a:xfrm>
            <a:custGeom>
              <a:avLst/>
              <a:gdLst/>
              <a:ahLst/>
              <a:cxnLst/>
              <a:rect r="r" b="b" t="t" l="l"/>
              <a:pathLst>
                <a:path h="406400" w="911626">
                  <a:moveTo>
                    <a:pt x="708426" y="0"/>
                  </a:moveTo>
                  <a:cubicBezTo>
                    <a:pt x="820650" y="0"/>
                    <a:pt x="911626" y="90976"/>
                    <a:pt x="911626" y="203200"/>
                  </a:cubicBezTo>
                  <a:cubicBezTo>
                    <a:pt x="911626" y="315424"/>
                    <a:pt x="820650" y="406400"/>
                    <a:pt x="7084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15C8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911626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65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3275468"/>
            <a:ext cx="746624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BD3B70"/>
                </a:solidFill>
                <a:latin typeface="Ansam"/>
                <a:ea typeface="Ansam"/>
                <a:cs typeface="Ansam"/>
                <a:sym typeface="Ansam"/>
              </a:rPr>
              <a:t>BUT...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522261" y="3849099"/>
            <a:ext cx="9906610" cy="3209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05"/>
              </a:lnSpc>
              <a:spcBef>
                <a:spcPct val="0"/>
              </a:spcBef>
            </a:pPr>
            <a:r>
              <a:rPr lang="en-US" sz="3647" i="true">
                <a:solidFill>
                  <a:srgbClr val="EDEDE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Jaguar aimed to change their perception from affluent audience and instead attract younger urban, and creative demographics because they are repositioning to become fully electric and move towards a sustainable and green future.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B8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3841" y="-152683"/>
            <a:ext cx="19700321" cy="6029706"/>
            <a:chOff x="0" y="0"/>
            <a:chExt cx="26267094" cy="803960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45587"/>
            <a:stretch>
              <a:fillRect/>
            </a:stretch>
          </p:blipFill>
          <p:spPr>
            <a:xfrm flipH="false" flipV="false">
              <a:off x="0" y="0"/>
              <a:ext cx="26267094" cy="8039608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6725094" y="6493322"/>
            <a:ext cx="2850514" cy="2850514"/>
          </a:xfrm>
          <a:custGeom>
            <a:avLst/>
            <a:gdLst/>
            <a:ahLst/>
            <a:cxnLst/>
            <a:rect r="r" b="b" t="t" l="l"/>
            <a:pathLst>
              <a:path h="2850514" w="2850514">
                <a:moveTo>
                  <a:pt x="0" y="0"/>
                </a:moveTo>
                <a:lnTo>
                  <a:pt x="2850514" y="0"/>
                </a:lnTo>
                <a:lnTo>
                  <a:pt x="2850514" y="2850514"/>
                </a:lnTo>
                <a:lnTo>
                  <a:pt x="0" y="28505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6309" y="6355403"/>
            <a:ext cx="4521820" cy="1292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39"/>
              </a:lnSpc>
              <a:spcBef>
                <a:spcPct val="0"/>
              </a:spcBef>
            </a:pPr>
            <a:r>
              <a:rPr lang="en-US" sz="7599" i="true">
                <a:solidFill>
                  <a:srgbClr val="FFFFFF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Brand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64437" y="7514915"/>
            <a:ext cx="10219012" cy="1160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9"/>
              </a:lnSpc>
              <a:spcBef>
                <a:spcPct val="0"/>
              </a:spcBef>
            </a:pPr>
            <a:r>
              <a:rPr lang="en-US" sz="6799">
                <a:solidFill>
                  <a:srgbClr val="FFFFFF"/>
                </a:solidFill>
                <a:latin typeface="Ansam"/>
                <a:ea typeface="Ansam"/>
                <a:cs typeface="Ansam"/>
                <a:sym typeface="Ansam"/>
              </a:rPr>
              <a:t>GOALS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38798" y="6894526"/>
            <a:ext cx="7430286" cy="2512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0"/>
              </a:lnSpc>
            </a:pPr>
            <a:r>
              <a:rPr lang="en-US" b="true" sz="3593" i="true" spc="316">
                <a:solidFill>
                  <a:srgbClr val="FFFFFF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Jaguar aimed to attract new demographics and reposition their brand to becoming fully electric</a:t>
            </a:r>
          </a:p>
          <a:p>
            <a:pPr algn="ctr">
              <a:lnSpc>
                <a:spcPts val="503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366309" y="8831114"/>
            <a:ext cx="10219012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spc="102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Objectives achieved with the campaign: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B8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390363" y="4422530"/>
            <a:ext cx="2497696" cy="2497686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06" t="0" r="-24906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3120401" y="4178198"/>
            <a:ext cx="2497696" cy="2497686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8991" t="0" r="-58991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641763" y="4178198"/>
            <a:ext cx="2497696" cy="2497686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AutoShape 8" id="8"/>
          <p:cNvSpPr/>
          <p:nvPr/>
        </p:nvSpPr>
        <p:spPr>
          <a:xfrm flipV="true">
            <a:off x="6105011" y="3316994"/>
            <a:ext cx="0" cy="4376303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11630122" y="3316994"/>
            <a:ext cx="0" cy="4376303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1412994" y="7117353"/>
            <a:ext cx="4452435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380"/>
              </a:lnSpc>
              <a:spcBef>
                <a:spcPct val="0"/>
              </a:spcBef>
            </a:pPr>
            <a:r>
              <a:rPr lang="en-US" sz="1700" spc="102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Targeted ads and direct customer interaction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986857" y="1077278"/>
            <a:ext cx="7602454" cy="1536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FFFFFF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PAID MEDIA CHANNELS EMPLOYED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62312" y="3221083"/>
            <a:ext cx="4353797" cy="89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 i="true" spc="228">
                <a:solidFill>
                  <a:srgbClr val="FFFFFF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Social Media (Instagram, X, Facebook)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52473" y="3269369"/>
            <a:ext cx="4160616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 i="true" spc="228">
                <a:solidFill>
                  <a:srgbClr val="FFFFFF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YouTube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588593" y="3269369"/>
            <a:ext cx="3561313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 i="true" spc="228">
                <a:solidFill>
                  <a:srgbClr val="FFFFFF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Online News &amp; Blogs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19330" y="7117353"/>
            <a:ext cx="4826902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380"/>
              </a:lnSpc>
              <a:spcBef>
                <a:spcPct val="0"/>
              </a:spcBef>
            </a:pPr>
            <a:r>
              <a:rPr lang="en-US" sz="1700" spc="102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High-impact video ads to boost visibility and sharing.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863492" y="7117353"/>
            <a:ext cx="5011514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380"/>
              </a:lnSpc>
              <a:spcBef>
                <a:spcPct val="0"/>
              </a:spcBef>
            </a:pPr>
            <a:r>
              <a:rPr lang="en-US" sz="1700" spc="102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Featured in automotive and lifestyle publications.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EBB8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94293" y="816525"/>
            <a:ext cx="2067302" cy="921597"/>
            <a:chOff x="0" y="0"/>
            <a:chExt cx="911626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1626" cy="406400"/>
            </a:xfrm>
            <a:custGeom>
              <a:avLst/>
              <a:gdLst/>
              <a:ahLst/>
              <a:cxnLst/>
              <a:rect r="r" b="b" t="t" l="l"/>
              <a:pathLst>
                <a:path h="406400" w="911626">
                  <a:moveTo>
                    <a:pt x="708426" y="0"/>
                  </a:moveTo>
                  <a:cubicBezTo>
                    <a:pt x="820650" y="0"/>
                    <a:pt x="911626" y="90976"/>
                    <a:pt x="911626" y="203200"/>
                  </a:cubicBezTo>
                  <a:cubicBezTo>
                    <a:pt x="911626" y="315424"/>
                    <a:pt x="820650" y="406400"/>
                    <a:pt x="7084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15C8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911626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6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636965" y="3217269"/>
            <a:ext cx="2067302" cy="921597"/>
            <a:chOff x="0" y="0"/>
            <a:chExt cx="911626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11626" cy="406400"/>
            </a:xfrm>
            <a:custGeom>
              <a:avLst/>
              <a:gdLst/>
              <a:ahLst/>
              <a:cxnLst/>
              <a:rect r="r" b="b" t="t" l="l"/>
              <a:pathLst>
                <a:path h="406400" w="911626">
                  <a:moveTo>
                    <a:pt x="708426" y="0"/>
                  </a:moveTo>
                  <a:cubicBezTo>
                    <a:pt x="820650" y="0"/>
                    <a:pt x="911626" y="90976"/>
                    <a:pt x="911626" y="203200"/>
                  </a:cubicBezTo>
                  <a:cubicBezTo>
                    <a:pt x="911626" y="315424"/>
                    <a:pt x="820650" y="406400"/>
                    <a:pt x="7084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15C8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11626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6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783790" y="6520606"/>
            <a:ext cx="2067302" cy="921597"/>
            <a:chOff x="0" y="0"/>
            <a:chExt cx="911626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11626" cy="406400"/>
            </a:xfrm>
            <a:custGeom>
              <a:avLst/>
              <a:gdLst/>
              <a:ahLst/>
              <a:cxnLst/>
              <a:rect r="r" b="b" t="t" l="l"/>
              <a:pathLst>
                <a:path h="406400" w="911626">
                  <a:moveTo>
                    <a:pt x="708426" y="0"/>
                  </a:moveTo>
                  <a:cubicBezTo>
                    <a:pt x="820650" y="0"/>
                    <a:pt x="911626" y="90976"/>
                    <a:pt x="911626" y="203200"/>
                  </a:cubicBezTo>
                  <a:cubicBezTo>
                    <a:pt x="911626" y="315424"/>
                    <a:pt x="820650" y="406400"/>
                    <a:pt x="7084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15C8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911626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65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3275468"/>
            <a:ext cx="746624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BD3B70"/>
                </a:solidFill>
                <a:latin typeface="Ansam"/>
                <a:ea typeface="Ansam"/>
                <a:cs typeface="Ansam"/>
                <a:sym typeface="Ansam"/>
              </a:rPr>
              <a:t>MEDIA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422855"/>
            <a:ext cx="6536765" cy="1915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679"/>
              </a:lnSpc>
              <a:spcBef>
                <a:spcPct val="0"/>
              </a:spcBef>
            </a:pPr>
            <a:r>
              <a:rPr lang="en-US" sz="11199" i="true" spc="291">
                <a:solidFill>
                  <a:srgbClr val="BD3B7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Types of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610421" y="884442"/>
            <a:ext cx="1635047" cy="709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53"/>
              </a:lnSpc>
              <a:spcBef>
                <a:spcPct val="0"/>
              </a:spcBef>
            </a:pPr>
            <a:r>
              <a:rPr lang="en-US" sz="4180" i="true">
                <a:solidFill>
                  <a:srgbClr val="EDEDE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Earned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381347" y="1936083"/>
            <a:ext cx="941752" cy="719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3"/>
              </a:lnSpc>
              <a:spcBef>
                <a:spcPct val="0"/>
              </a:spcBef>
            </a:pPr>
            <a:r>
              <a:rPr lang="en-US" sz="4180">
                <a:solidFill>
                  <a:srgbClr val="FFFFFF"/>
                </a:solidFill>
                <a:latin typeface="Ansam"/>
                <a:ea typeface="Ansam"/>
                <a:cs typeface="Ansam"/>
                <a:sym typeface="Ansam"/>
              </a:rPr>
              <a:t>/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638960" y="4362765"/>
            <a:ext cx="1145974" cy="719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3"/>
              </a:lnSpc>
              <a:spcBef>
                <a:spcPct val="0"/>
              </a:spcBef>
            </a:pPr>
            <a:r>
              <a:rPr lang="en-US" sz="4180">
                <a:solidFill>
                  <a:srgbClr val="FFFFFF"/>
                </a:solidFill>
                <a:latin typeface="Ansam"/>
                <a:ea typeface="Ansam"/>
                <a:cs typeface="Ansam"/>
                <a:sym typeface="Ansam"/>
              </a:rPr>
              <a:t>/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57278" y="7652300"/>
            <a:ext cx="3151442" cy="719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3"/>
              </a:lnSpc>
              <a:spcBef>
                <a:spcPct val="0"/>
              </a:spcBef>
            </a:pPr>
            <a:r>
              <a:rPr lang="en-US" sz="4180">
                <a:solidFill>
                  <a:srgbClr val="FFFFFF"/>
                </a:solidFill>
                <a:latin typeface="Ansam"/>
                <a:ea typeface="Ansam"/>
                <a:cs typeface="Ansam"/>
                <a:sym typeface="Ansam"/>
              </a:rPr>
              <a:t>/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796071" y="3285186"/>
            <a:ext cx="1749090" cy="709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53"/>
              </a:lnSpc>
              <a:spcBef>
                <a:spcPct val="0"/>
              </a:spcBef>
            </a:pPr>
            <a:r>
              <a:rPr lang="en-US" sz="4180" i="true">
                <a:solidFill>
                  <a:srgbClr val="EDEDE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Owned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919385" y="6588524"/>
            <a:ext cx="1796112" cy="709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53"/>
              </a:lnSpc>
              <a:spcBef>
                <a:spcPct val="0"/>
              </a:spcBef>
            </a:pPr>
            <a:r>
              <a:rPr lang="en-US" sz="4180" i="true">
                <a:solidFill>
                  <a:srgbClr val="EDEDE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Shared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394293" y="1983708"/>
            <a:ext cx="4709326" cy="1770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1"/>
              </a:lnSpc>
              <a:spcBef>
                <a:spcPct val="0"/>
              </a:spcBef>
            </a:pPr>
            <a:r>
              <a:rPr lang="en-US" sz="1672" spc="1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Jaguar’s post-rebrand campaign sparked widespread discussion across social media, news outlets, and forums, with viral debates and memes amplifying visibility without direct brand involvement.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998484" y="4410390"/>
            <a:ext cx="4705784" cy="1474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341"/>
              </a:lnSpc>
              <a:spcBef>
                <a:spcPct val="0"/>
              </a:spcBef>
            </a:pPr>
            <a:r>
              <a:rPr lang="en-US" sz="1672" spc="1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Jaguar leveraged its official channels, including its website, social media, and YouTube, to control the narrative, showcase brand storytelling, and engage directly with its audience.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783790" y="7699925"/>
            <a:ext cx="7144547" cy="1770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41"/>
              </a:lnSpc>
              <a:spcBef>
                <a:spcPct val="0"/>
              </a:spcBef>
            </a:pPr>
            <a:r>
              <a:rPr lang="en-US" sz="1672" spc="1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J</a:t>
            </a:r>
            <a:r>
              <a:rPr lang="en-US" sz="1672" spc="100" u="none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aguar’s Copy Nothing campaign used shared media to spark engagement through memes and debates but faced criticism for lacking cars and a modernist approach. While viral reactions boosted awareness, they also polarized audiences, showing how shared media can amplify both reach and backlash in brand repositioning.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B8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526041"/>
            <a:ext cx="2367905" cy="8760959"/>
            <a:chOff x="0" y="0"/>
            <a:chExt cx="3157207" cy="1168127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6486" t="-38888" r="36486" b="-38888"/>
            <a:stretch>
              <a:fillRect/>
            </a:stretch>
          </p:blipFill>
          <p:spPr>
            <a:xfrm flipH="false" flipV="false">
              <a:off x="0" y="0"/>
              <a:ext cx="3157207" cy="11681279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 rot="0">
            <a:off x="0" y="1497466"/>
            <a:ext cx="18288000" cy="0"/>
          </a:xfrm>
          <a:prstGeom prst="line">
            <a:avLst/>
          </a:prstGeom>
          <a:ln cap="flat" w="28575">
            <a:solidFill>
              <a:srgbClr val="EDEDE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660420" y="2250404"/>
            <a:ext cx="14785012" cy="394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0339"/>
              </a:lnSpc>
            </a:pPr>
            <a:r>
              <a:rPr lang="en-US" sz="9399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Qualitative Outcomes of Jaguar's "Copy Nothing" Campaign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715216" y="6808434"/>
            <a:ext cx="9730216" cy="2052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80"/>
              </a:lnSpc>
            </a:pPr>
            <a:r>
              <a:rPr lang="en-US" sz="1700" i="true" spc="102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The campaign yielded several qualitative outcomes:</a:t>
            </a:r>
          </a:p>
          <a:p>
            <a:pPr algn="r">
              <a:lnSpc>
                <a:spcPts val="2380"/>
              </a:lnSpc>
            </a:pPr>
            <a:r>
              <a:rPr lang="en-US" sz="1700" i="true" spc="102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It made Jaguar a talking point, especially among younger demographics, by challenging conventions and sparking conversations about individuality and innovation14.</a:t>
            </a:r>
          </a:p>
          <a:p>
            <a:pPr algn="r">
              <a:lnSpc>
                <a:spcPts val="2380"/>
              </a:lnSpc>
            </a:pPr>
            <a:r>
              <a:rPr lang="en-US" sz="1700" i="true" spc="102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While some appreciated the bold and modern approach, others criticized the campaign for lacking substance and failing to clearly connect with Jaguar's heritage or its core products—luxury cars.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B8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526041"/>
            <a:ext cx="2367905" cy="8760959"/>
            <a:chOff x="0" y="0"/>
            <a:chExt cx="3157207" cy="1168127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44733" t="0" r="44733" b="0"/>
            <a:stretch>
              <a:fillRect/>
            </a:stretch>
          </p:blipFill>
          <p:spPr>
            <a:xfrm flipH="false" flipV="false">
              <a:off x="0" y="0"/>
              <a:ext cx="3157207" cy="11681279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 rot="0">
            <a:off x="0" y="1497466"/>
            <a:ext cx="18288000" cy="0"/>
          </a:xfrm>
          <a:prstGeom prst="line">
            <a:avLst/>
          </a:prstGeom>
          <a:ln cap="flat" w="28575">
            <a:solidFill>
              <a:srgbClr val="EDEDE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660420" y="2250404"/>
            <a:ext cx="14785012" cy="2643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0339"/>
              </a:lnSpc>
            </a:pPr>
            <a:r>
              <a:rPr lang="en-US" sz="9399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Quantitative Metrics Reported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512663" y="5503509"/>
            <a:ext cx="11932769" cy="323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b="true" sz="1700" i="true" spc="102">
                <a:solidFill>
                  <a:srgbClr val="FFFFFF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Quantitative Outcomes &amp; Success</a:t>
            </a:r>
            <a:r>
              <a:rPr lang="en-US" b="true" sz="1700" i="true" spc="102">
                <a:solidFill>
                  <a:srgbClr val="FFFFFF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 Assessment</a:t>
            </a:r>
          </a:p>
          <a:p>
            <a:pPr algn="l" marL="367032" indent="-183516" lvl="1">
              <a:lnSpc>
                <a:spcPts val="2380"/>
              </a:lnSpc>
              <a:buFont typeface="Arial"/>
              <a:buChar char="•"/>
            </a:pPr>
            <a:r>
              <a:rPr lang="en-US" sz="1700" i="true" spc="102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Social Media Engagement: 160M+ views in six days, surpassing past Jaguar campaigns.</a:t>
            </a:r>
          </a:p>
          <a:p>
            <a:pPr algn="l" marL="367032" indent="-183516" lvl="1">
              <a:lnSpc>
                <a:spcPts val="2380"/>
              </a:lnSpc>
              <a:buFont typeface="Arial"/>
              <a:buChar char="•"/>
            </a:pPr>
            <a:r>
              <a:rPr lang="en-US" sz="1700" i="true" spc="102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View-to-Subscriber Ratio: 8.1x, exceeding high-profile campaign benchmarks.</a:t>
            </a:r>
          </a:p>
          <a:p>
            <a:pPr algn="l">
              <a:lnSpc>
                <a:spcPts val="2380"/>
              </a:lnSpc>
            </a:pPr>
          </a:p>
          <a:p>
            <a:pPr algn="l">
              <a:lnSpc>
                <a:spcPts val="2380"/>
              </a:lnSpc>
            </a:pPr>
            <a:r>
              <a:rPr lang="en-US" b="true" sz="1700" i="true" spc="102">
                <a:solidFill>
                  <a:srgbClr val="FFFFFF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Assessing Success Without Sales Metrics:</a:t>
            </a:r>
          </a:p>
          <a:p>
            <a:pPr algn="l" marL="367032" indent="-183516" lvl="1">
              <a:lnSpc>
                <a:spcPts val="2380"/>
              </a:lnSpc>
              <a:buFont typeface="Arial"/>
              <a:buChar char="•"/>
            </a:pPr>
            <a:r>
              <a:rPr lang="en-US" sz="1700" i="true" spc="102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Engagement Metrics: High views and interactions signal strong interest.</a:t>
            </a:r>
          </a:p>
          <a:p>
            <a:pPr algn="l" marL="367032" indent="-183516" lvl="1">
              <a:lnSpc>
                <a:spcPts val="2380"/>
              </a:lnSpc>
              <a:buFont typeface="Arial"/>
              <a:buChar char="•"/>
            </a:pPr>
            <a:r>
              <a:rPr lang="en-US" sz="1700" i="true" spc="102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Brand Sentiment: Polarized reactions reveal shifts in perception.</a:t>
            </a:r>
          </a:p>
          <a:p>
            <a:pPr algn="l" marL="367032" indent="-183516" lvl="1">
              <a:lnSpc>
                <a:spcPts val="2380"/>
              </a:lnSpc>
              <a:buFont typeface="Arial"/>
              <a:buChar char="•"/>
            </a:pPr>
            <a:r>
              <a:rPr lang="en-US" sz="1700" i="true" spc="102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Future Opportunities: Increased visibility can support follow-up campaigns.</a:t>
            </a:r>
          </a:p>
          <a:p>
            <a:pPr algn="l">
              <a:lnSpc>
                <a:spcPts val="2380"/>
              </a:lnSpc>
            </a:pPr>
            <a:r>
              <a:rPr lang="en-US" sz="1700" i="true" spc="102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Conclusion: Copy Nothing generated buzz and debate but struggled to align with Jaguar’s traditional identity.</a:t>
            </a:r>
          </a:p>
          <a:p>
            <a:pPr algn="l">
              <a:lnSpc>
                <a:spcPts val="2380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152400" y="1678441"/>
            <a:ext cx="2367905" cy="8760959"/>
            <a:chOff x="0" y="0"/>
            <a:chExt cx="3157207" cy="11681279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3"/>
            <a:srcRect l="36486" t="-38888" r="36486" b="-38888"/>
            <a:stretch>
              <a:fillRect/>
            </a:stretch>
          </p:blipFill>
          <p:spPr>
            <a:xfrm flipH="false" flipV="false">
              <a:off x="0" y="0"/>
              <a:ext cx="3157207" cy="116812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EBB8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3498164" y="6574791"/>
            <a:ext cx="5100319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5400000">
            <a:off x="9689518" y="6574791"/>
            <a:ext cx="5100319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0" y="1451293"/>
            <a:ext cx="18288000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0" y="4034156"/>
            <a:ext cx="18288000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0" y="9134475"/>
            <a:ext cx="18288000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1776885" y="5214424"/>
            <a:ext cx="2689332" cy="1137253"/>
            <a:chOff x="0" y="0"/>
            <a:chExt cx="961039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61039" cy="406400"/>
            </a:xfrm>
            <a:custGeom>
              <a:avLst/>
              <a:gdLst/>
              <a:ahLst/>
              <a:cxnLst/>
              <a:rect r="r" b="b" t="t" l="l"/>
              <a:pathLst>
                <a:path h="406400" w="961039">
                  <a:moveTo>
                    <a:pt x="757839" y="0"/>
                  </a:moveTo>
                  <a:cubicBezTo>
                    <a:pt x="870064" y="0"/>
                    <a:pt x="961039" y="90976"/>
                    <a:pt x="961039" y="203200"/>
                  </a:cubicBezTo>
                  <a:cubicBezTo>
                    <a:pt x="961039" y="315424"/>
                    <a:pt x="870064" y="406400"/>
                    <a:pt x="75783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15C8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961039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6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799334" y="5214424"/>
            <a:ext cx="2689332" cy="1137253"/>
            <a:chOff x="0" y="0"/>
            <a:chExt cx="961039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61039" cy="406400"/>
            </a:xfrm>
            <a:custGeom>
              <a:avLst/>
              <a:gdLst/>
              <a:ahLst/>
              <a:cxnLst/>
              <a:rect r="r" b="b" t="t" l="l"/>
              <a:pathLst>
                <a:path h="406400" w="961039">
                  <a:moveTo>
                    <a:pt x="757839" y="0"/>
                  </a:moveTo>
                  <a:cubicBezTo>
                    <a:pt x="870064" y="0"/>
                    <a:pt x="961039" y="90976"/>
                    <a:pt x="961039" y="203200"/>
                  </a:cubicBezTo>
                  <a:cubicBezTo>
                    <a:pt x="961039" y="315424"/>
                    <a:pt x="870064" y="406400"/>
                    <a:pt x="75783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15C8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61039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65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3989517" y="5214424"/>
            <a:ext cx="2689332" cy="1137253"/>
            <a:chOff x="0" y="0"/>
            <a:chExt cx="961039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61039" cy="406400"/>
            </a:xfrm>
            <a:custGeom>
              <a:avLst/>
              <a:gdLst/>
              <a:ahLst/>
              <a:cxnLst/>
              <a:rect r="r" b="b" t="t" l="l"/>
              <a:pathLst>
                <a:path h="406400" w="961039">
                  <a:moveTo>
                    <a:pt x="757839" y="0"/>
                  </a:moveTo>
                  <a:cubicBezTo>
                    <a:pt x="870064" y="0"/>
                    <a:pt x="961039" y="90976"/>
                    <a:pt x="961039" y="203200"/>
                  </a:cubicBezTo>
                  <a:cubicBezTo>
                    <a:pt x="961039" y="315424"/>
                    <a:pt x="870064" y="406400"/>
                    <a:pt x="75783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15C8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961039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65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5852019" y="1912926"/>
            <a:ext cx="6583961" cy="995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 i="true">
                <a:solidFill>
                  <a:srgbClr val="EDEDE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Contribution to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847100" y="2813357"/>
            <a:ext cx="10593799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EDEDE3"/>
                </a:solidFill>
                <a:latin typeface="Ansam"/>
                <a:ea typeface="Ansam"/>
                <a:cs typeface="Ansam"/>
                <a:sym typeface="Ansam"/>
              </a:rPr>
              <a:t>REACH AND ENGAGEMENT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76885" y="5300981"/>
            <a:ext cx="2689332" cy="903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20"/>
              </a:lnSpc>
              <a:spcBef>
                <a:spcPct val="0"/>
              </a:spcBef>
            </a:pPr>
            <a:r>
              <a:rPr lang="en-US" sz="5300" i="true">
                <a:solidFill>
                  <a:srgbClr val="EDEDE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160M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968719" y="5300981"/>
            <a:ext cx="2350562" cy="903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20"/>
              </a:lnSpc>
              <a:spcBef>
                <a:spcPct val="0"/>
              </a:spcBef>
            </a:pPr>
            <a:r>
              <a:rPr lang="en-US" sz="5300" i="true">
                <a:solidFill>
                  <a:srgbClr val="EDEDE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18-44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287555" y="5300981"/>
            <a:ext cx="2093256" cy="903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20"/>
              </a:lnSpc>
              <a:spcBef>
                <a:spcPct val="0"/>
              </a:spcBef>
            </a:pPr>
            <a:r>
              <a:rPr lang="en-US" sz="5300" i="true">
                <a:solidFill>
                  <a:srgbClr val="EDEDE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UCG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16467" y="6851739"/>
            <a:ext cx="5010168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EDEDE3"/>
                </a:solidFill>
                <a:latin typeface="Open Sauce"/>
                <a:ea typeface="Open Sauce"/>
                <a:cs typeface="Open Sauce"/>
                <a:sym typeface="Open Sauce"/>
              </a:rPr>
              <a:t>Enhanced Visibility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654796" y="6589802"/>
            <a:ext cx="4978408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EDEDE3"/>
                </a:solidFill>
                <a:latin typeface="Open Sauce"/>
                <a:ea typeface="Open Sauce"/>
                <a:cs typeface="Open Sauce"/>
                <a:sym typeface="Open Sauce"/>
              </a:rPr>
              <a:t>Targeted Demographic Engagement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768884" y="6851739"/>
            <a:ext cx="5130600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EDEDE3"/>
                </a:solidFill>
                <a:latin typeface="Open Sauce"/>
                <a:ea typeface="Open Sauce"/>
                <a:cs typeface="Open Sauce"/>
                <a:sym typeface="Open Sauce"/>
              </a:rPr>
              <a:t>Social Media Interaction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17619" y="7954026"/>
            <a:ext cx="4607863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380"/>
              </a:lnSpc>
              <a:spcBef>
                <a:spcPct val="0"/>
              </a:spcBef>
            </a:pPr>
            <a:r>
              <a:rPr lang="en-US" sz="1700" spc="102">
                <a:solidFill>
                  <a:srgbClr val="EDEDE3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Over 160 million video views in 6 days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840069" y="7926591"/>
            <a:ext cx="4607863" cy="871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380"/>
              </a:lnSpc>
              <a:spcBef>
                <a:spcPct val="0"/>
              </a:spcBef>
            </a:pPr>
            <a:r>
              <a:rPr lang="en-US" sz="1700" spc="102">
                <a:solidFill>
                  <a:srgbClr val="EDEDE3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substantial increase in website visits from the 18–44 age demographic during the campaign period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030252" y="7806388"/>
            <a:ext cx="4607863" cy="871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380"/>
              </a:lnSpc>
              <a:spcBef>
                <a:spcPct val="0"/>
              </a:spcBef>
            </a:pPr>
            <a:r>
              <a:rPr lang="en-US" sz="1700" spc="102">
                <a:solidFill>
                  <a:srgbClr val="EDEDE3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High level of user-generated content, shares and comments, increasing organic reach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DAGhbTu3NA8</dc:identifier>
  <dcterms:modified xsi:type="dcterms:W3CDTF">2011-08-01T06:04:30Z</dcterms:modified>
  <cp:revision>1</cp:revision>
  <dc:title>Jaguar Pitch Deck</dc:title>
</cp:coreProperties>
</file>